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0"/>
  </p:notesMasterIdLst>
  <p:handoutMasterIdLst>
    <p:handoutMasterId r:id="rId31"/>
  </p:handoutMasterIdLst>
  <p:sldIdLst>
    <p:sldId id="256" r:id="rId2"/>
    <p:sldId id="257" r:id="rId3"/>
    <p:sldId id="265" r:id="rId4"/>
    <p:sldId id="258" r:id="rId5"/>
    <p:sldId id="259" r:id="rId6"/>
    <p:sldId id="283" r:id="rId7"/>
    <p:sldId id="260" r:id="rId8"/>
    <p:sldId id="277" r:id="rId9"/>
    <p:sldId id="262" r:id="rId10"/>
    <p:sldId id="264" r:id="rId11"/>
    <p:sldId id="266" r:id="rId12"/>
    <p:sldId id="267" r:id="rId13"/>
    <p:sldId id="268" r:id="rId14"/>
    <p:sldId id="269" r:id="rId15"/>
    <p:sldId id="278" r:id="rId16"/>
    <p:sldId id="270" r:id="rId17"/>
    <p:sldId id="271" r:id="rId18"/>
    <p:sldId id="272" r:id="rId19"/>
    <p:sldId id="273" r:id="rId20"/>
    <p:sldId id="274" r:id="rId21"/>
    <p:sldId id="276" r:id="rId22"/>
    <p:sldId id="279" r:id="rId23"/>
    <p:sldId id="280" r:id="rId24"/>
    <p:sldId id="281" r:id="rId25"/>
    <p:sldId id="282" r:id="rId26"/>
    <p:sldId id="284" r:id="rId27"/>
    <p:sldId id="285" r:id="rId28"/>
    <p:sldId id="286" r:id="rId29"/>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92" autoAdjust="0"/>
    <p:restoredTop sz="94660"/>
  </p:normalViewPr>
  <p:slideViewPr>
    <p:cSldViewPr>
      <p:cViewPr>
        <p:scale>
          <a:sx n="100" d="100"/>
          <a:sy n="100" d="100"/>
        </p:scale>
        <p:origin x="-1944"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CC058C5B-2914-46DB-B1FB-98FE09415350}" type="datetimeFigureOut">
              <a:rPr lang="cs-CZ" smtClean="0"/>
              <a:t>16.11.2015</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94FB91B-1F94-444C-901C-18ED75DC72D9}" type="slidenum">
              <a:rPr lang="cs-CZ" smtClean="0"/>
              <a:t>‹#›</a:t>
            </a:fld>
            <a:endParaRPr lang="cs-CZ"/>
          </a:p>
        </p:txBody>
      </p:sp>
    </p:spTree>
    <p:extLst>
      <p:ext uri="{BB962C8B-B14F-4D97-AF65-F5344CB8AC3E}">
        <p14:creationId xmlns:p14="http://schemas.microsoft.com/office/powerpoint/2010/main" val="4183353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EAEAAAD-9CBB-4609-95F5-224294A74E3F}" type="datetimeFigureOut">
              <a:rPr lang="cs-CZ" smtClean="0"/>
              <a:t>16.11.2015</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34BB3C6-12F5-4D9F-8EC5-7579E207E396}" type="slidenum">
              <a:rPr lang="cs-CZ" smtClean="0"/>
              <a:t>‹#›</a:t>
            </a:fld>
            <a:endParaRPr lang="cs-CZ"/>
          </a:p>
        </p:txBody>
      </p:sp>
    </p:spTree>
    <p:extLst>
      <p:ext uri="{BB962C8B-B14F-4D97-AF65-F5344CB8AC3E}">
        <p14:creationId xmlns:p14="http://schemas.microsoft.com/office/powerpoint/2010/main" val="586642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a:t>
            </a:fld>
            <a:endParaRPr lang="cs-CZ"/>
          </a:p>
        </p:txBody>
      </p:sp>
    </p:spTree>
    <p:extLst>
      <p:ext uri="{BB962C8B-B14F-4D97-AF65-F5344CB8AC3E}">
        <p14:creationId xmlns:p14="http://schemas.microsoft.com/office/powerpoint/2010/main" val="1355221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10</a:t>
            </a:fld>
            <a:endParaRPr lang="cs-CZ"/>
          </a:p>
        </p:txBody>
      </p:sp>
    </p:spTree>
    <p:extLst>
      <p:ext uri="{BB962C8B-B14F-4D97-AF65-F5344CB8AC3E}">
        <p14:creationId xmlns:p14="http://schemas.microsoft.com/office/powerpoint/2010/main" val="503541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11</a:t>
            </a:fld>
            <a:endParaRPr lang="cs-CZ"/>
          </a:p>
        </p:txBody>
      </p:sp>
    </p:spTree>
    <p:extLst>
      <p:ext uri="{BB962C8B-B14F-4D97-AF65-F5344CB8AC3E}">
        <p14:creationId xmlns:p14="http://schemas.microsoft.com/office/powerpoint/2010/main" val="3806493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12</a:t>
            </a:fld>
            <a:endParaRPr lang="cs-CZ"/>
          </a:p>
        </p:txBody>
      </p:sp>
    </p:spTree>
    <p:extLst>
      <p:ext uri="{BB962C8B-B14F-4D97-AF65-F5344CB8AC3E}">
        <p14:creationId xmlns:p14="http://schemas.microsoft.com/office/powerpoint/2010/main" val="3179791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13</a:t>
            </a:fld>
            <a:endParaRPr lang="cs-CZ"/>
          </a:p>
        </p:txBody>
      </p:sp>
    </p:spTree>
    <p:extLst>
      <p:ext uri="{BB962C8B-B14F-4D97-AF65-F5344CB8AC3E}">
        <p14:creationId xmlns:p14="http://schemas.microsoft.com/office/powerpoint/2010/main" val="3881899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14</a:t>
            </a:fld>
            <a:endParaRPr lang="cs-CZ"/>
          </a:p>
        </p:txBody>
      </p:sp>
    </p:spTree>
    <p:extLst>
      <p:ext uri="{BB962C8B-B14F-4D97-AF65-F5344CB8AC3E}">
        <p14:creationId xmlns:p14="http://schemas.microsoft.com/office/powerpoint/2010/main" val="12860076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15</a:t>
            </a:fld>
            <a:endParaRPr lang="cs-CZ"/>
          </a:p>
        </p:txBody>
      </p:sp>
    </p:spTree>
    <p:extLst>
      <p:ext uri="{BB962C8B-B14F-4D97-AF65-F5344CB8AC3E}">
        <p14:creationId xmlns:p14="http://schemas.microsoft.com/office/powerpoint/2010/main" val="44793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16</a:t>
            </a:fld>
            <a:endParaRPr lang="cs-CZ"/>
          </a:p>
        </p:txBody>
      </p:sp>
    </p:spTree>
    <p:extLst>
      <p:ext uri="{BB962C8B-B14F-4D97-AF65-F5344CB8AC3E}">
        <p14:creationId xmlns:p14="http://schemas.microsoft.com/office/powerpoint/2010/main" val="72995578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17</a:t>
            </a:fld>
            <a:endParaRPr lang="cs-CZ"/>
          </a:p>
        </p:txBody>
      </p:sp>
    </p:spTree>
    <p:extLst>
      <p:ext uri="{BB962C8B-B14F-4D97-AF65-F5344CB8AC3E}">
        <p14:creationId xmlns:p14="http://schemas.microsoft.com/office/powerpoint/2010/main" val="9026792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18</a:t>
            </a:fld>
            <a:endParaRPr lang="cs-CZ"/>
          </a:p>
        </p:txBody>
      </p:sp>
    </p:spTree>
    <p:extLst>
      <p:ext uri="{BB962C8B-B14F-4D97-AF65-F5344CB8AC3E}">
        <p14:creationId xmlns:p14="http://schemas.microsoft.com/office/powerpoint/2010/main" val="24078926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cs-CZ" sz="1200" dirty="0" smtClean="0">
              <a:effectLst/>
              <a:latin typeface="+mn-lt"/>
              <a:ea typeface="Calibri"/>
              <a:cs typeface="Calibri"/>
            </a:endParaRPr>
          </a:p>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19</a:t>
            </a:fld>
            <a:endParaRPr lang="cs-CZ"/>
          </a:p>
        </p:txBody>
      </p:sp>
    </p:spTree>
    <p:extLst>
      <p:ext uri="{BB962C8B-B14F-4D97-AF65-F5344CB8AC3E}">
        <p14:creationId xmlns:p14="http://schemas.microsoft.com/office/powerpoint/2010/main" val="225971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a:t>
            </a:fld>
            <a:endParaRPr lang="cs-CZ"/>
          </a:p>
        </p:txBody>
      </p:sp>
    </p:spTree>
    <p:extLst>
      <p:ext uri="{BB962C8B-B14F-4D97-AF65-F5344CB8AC3E}">
        <p14:creationId xmlns:p14="http://schemas.microsoft.com/office/powerpoint/2010/main" val="5736656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20</a:t>
            </a:fld>
            <a:endParaRPr lang="cs-CZ"/>
          </a:p>
        </p:txBody>
      </p:sp>
    </p:spTree>
    <p:extLst>
      <p:ext uri="{BB962C8B-B14F-4D97-AF65-F5344CB8AC3E}">
        <p14:creationId xmlns:p14="http://schemas.microsoft.com/office/powerpoint/2010/main" val="193557583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21</a:t>
            </a:fld>
            <a:endParaRPr lang="cs-CZ"/>
          </a:p>
        </p:txBody>
      </p:sp>
    </p:spTree>
    <p:extLst>
      <p:ext uri="{BB962C8B-B14F-4D97-AF65-F5344CB8AC3E}">
        <p14:creationId xmlns:p14="http://schemas.microsoft.com/office/powerpoint/2010/main" val="22814378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22</a:t>
            </a:fld>
            <a:endParaRPr lang="cs-CZ"/>
          </a:p>
        </p:txBody>
      </p:sp>
    </p:spTree>
    <p:extLst>
      <p:ext uri="{BB962C8B-B14F-4D97-AF65-F5344CB8AC3E}">
        <p14:creationId xmlns:p14="http://schemas.microsoft.com/office/powerpoint/2010/main" val="24537976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23</a:t>
            </a:fld>
            <a:endParaRPr lang="cs-CZ"/>
          </a:p>
        </p:txBody>
      </p:sp>
    </p:spTree>
    <p:extLst>
      <p:ext uri="{BB962C8B-B14F-4D97-AF65-F5344CB8AC3E}">
        <p14:creationId xmlns:p14="http://schemas.microsoft.com/office/powerpoint/2010/main" val="28006751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24</a:t>
            </a:fld>
            <a:endParaRPr lang="cs-CZ"/>
          </a:p>
        </p:txBody>
      </p:sp>
    </p:spTree>
    <p:extLst>
      <p:ext uri="{BB962C8B-B14F-4D97-AF65-F5344CB8AC3E}">
        <p14:creationId xmlns:p14="http://schemas.microsoft.com/office/powerpoint/2010/main" val="38872061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25</a:t>
            </a:fld>
            <a:endParaRPr lang="cs-CZ"/>
          </a:p>
        </p:txBody>
      </p:sp>
    </p:spTree>
    <p:extLst>
      <p:ext uri="{BB962C8B-B14F-4D97-AF65-F5344CB8AC3E}">
        <p14:creationId xmlns:p14="http://schemas.microsoft.com/office/powerpoint/2010/main" val="3663705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smtClean="0"/>
              <a:t>Projekty spolupráce 80%</a:t>
            </a:r>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26</a:t>
            </a:fld>
            <a:endParaRPr lang="cs-CZ"/>
          </a:p>
        </p:txBody>
      </p:sp>
    </p:spTree>
    <p:extLst>
      <p:ext uri="{BB962C8B-B14F-4D97-AF65-F5344CB8AC3E}">
        <p14:creationId xmlns:p14="http://schemas.microsoft.com/office/powerpoint/2010/main" val="2666933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b="0"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27</a:t>
            </a:fld>
            <a:endParaRPr lang="cs-CZ"/>
          </a:p>
        </p:txBody>
      </p:sp>
    </p:spTree>
    <p:extLst>
      <p:ext uri="{BB962C8B-B14F-4D97-AF65-F5344CB8AC3E}">
        <p14:creationId xmlns:p14="http://schemas.microsoft.com/office/powerpoint/2010/main" val="12263024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28</a:t>
            </a:fld>
            <a:endParaRPr lang="cs-CZ"/>
          </a:p>
        </p:txBody>
      </p:sp>
    </p:spTree>
    <p:extLst>
      <p:ext uri="{BB962C8B-B14F-4D97-AF65-F5344CB8AC3E}">
        <p14:creationId xmlns:p14="http://schemas.microsoft.com/office/powerpoint/2010/main" val="3353040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3</a:t>
            </a:fld>
            <a:endParaRPr lang="cs-CZ"/>
          </a:p>
        </p:txBody>
      </p:sp>
    </p:spTree>
    <p:extLst>
      <p:ext uri="{BB962C8B-B14F-4D97-AF65-F5344CB8AC3E}">
        <p14:creationId xmlns:p14="http://schemas.microsoft.com/office/powerpoint/2010/main" val="3714189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4</a:t>
            </a:fld>
            <a:endParaRPr lang="cs-CZ"/>
          </a:p>
        </p:txBody>
      </p:sp>
    </p:spTree>
    <p:extLst>
      <p:ext uri="{BB962C8B-B14F-4D97-AF65-F5344CB8AC3E}">
        <p14:creationId xmlns:p14="http://schemas.microsoft.com/office/powerpoint/2010/main" val="739602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5</a:t>
            </a:fld>
            <a:endParaRPr lang="cs-CZ"/>
          </a:p>
        </p:txBody>
      </p:sp>
    </p:spTree>
    <p:extLst>
      <p:ext uri="{BB962C8B-B14F-4D97-AF65-F5344CB8AC3E}">
        <p14:creationId xmlns:p14="http://schemas.microsoft.com/office/powerpoint/2010/main" val="8494889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6</a:t>
            </a:fld>
            <a:endParaRPr lang="cs-CZ"/>
          </a:p>
        </p:txBody>
      </p:sp>
    </p:spTree>
    <p:extLst>
      <p:ext uri="{BB962C8B-B14F-4D97-AF65-F5344CB8AC3E}">
        <p14:creationId xmlns:p14="http://schemas.microsoft.com/office/powerpoint/2010/main" val="2929685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7</a:t>
            </a:fld>
            <a:endParaRPr lang="cs-CZ"/>
          </a:p>
        </p:txBody>
      </p:sp>
    </p:spTree>
    <p:extLst>
      <p:ext uri="{BB962C8B-B14F-4D97-AF65-F5344CB8AC3E}">
        <p14:creationId xmlns:p14="http://schemas.microsoft.com/office/powerpoint/2010/main" val="1236320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8</a:t>
            </a:fld>
            <a:endParaRPr lang="cs-CZ"/>
          </a:p>
        </p:txBody>
      </p:sp>
    </p:spTree>
    <p:extLst>
      <p:ext uri="{BB962C8B-B14F-4D97-AF65-F5344CB8AC3E}">
        <p14:creationId xmlns:p14="http://schemas.microsoft.com/office/powerpoint/2010/main" val="1354309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134BB3C6-12F5-4D9F-8EC5-7579E207E396}" type="slidenum">
              <a:rPr lang="cs-CZ" smtClean="0"/>
              <a:t>9</a:t>
            </a:fld>
            <a:endParaRPr lang="cs-CZ"/>
          </a:p>
        </p:txBody>
      </p:sp>
    </p:spTree>
    <p:extLst>
      <p:ext uri="{BB962C8B-B14F-4D97-AF65-F5344CB8AC3E}">
        <p14:creationId xmlns:p14="http://schemas.microsoft.com/office/powerpoint/2010/main" val="846459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7" name="Rovnoramenný trojúhelník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Nadpis 7"/>
          <p:cNvSpPr>
            <a:spLocks noGrp="1"/>
          </p:cNvSpPr>
          <p:nvPr>
            <p:ph type="ctrTitle"/>
          </p:nvPr>
        </p:nvSpPr>
        <p:spPr>
          <a:xfrm>
            <a:off x="540544" y="776288"/>
            <a:ext cx="8062912" cy="1470025"/>
          </a:xfrm>
        </p:spPr>
        <p:txBody>
          <a:bodyPr anchor="b">
            <a:normAutofit/>
          </a:bodyPr>
          <a:lstStyle>
            <a:lvl1pPr algn="r">
              <a:defRPr sz="4400"/>
            </a:lvl1pPr>
          </a:lstStyle>
          <a:p>
            <a:r>
              <a:rPr kumimoji="0" lang="cs-CZ" smtClean="0"/>
              <a:t>Kliknutím lze upravit styl.</a:t>
            </a:r>
            <a:endParaRPr kumimoji="0" lang="en-US"/>
          </a:p>
        </p:txBody>
      </p:sp>
      <p:sp>
        <p:nvSpPr>
          <p:cNvPr id="9" name="Podnadpis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28" name="Zástupný symbol pro datum 27"/>
          <p:cNvSpPr>
            <a:spLocks noGrp="1"/>
          </p:cNvSpPr>
          <p:nvPr>
            <p:ph type="dt" sz="half" idx="10"/>
          </p:nvPr>
        </p:nvSpPr>
        <p:spPr>
          <a:xfrm>
            <a:off x="1371600" y="6012656"/>
            <a:ext cx="5791200" cy="365125"/>
          </a:xfrm>
        </p:spPr>
        <p:txBody>
          <a:bodyPr tIns="0" bIns="0" anchor="t"/>
          <a:lstStyle>
            <a:lvl1pPr algn="r">
              <a:defRPr sz="1000"/>
            </a:lvl1pPr>
          </a:lstStyle>
          <a:p>
            <a:fld id="{DB4F5F6D-F08F-48EC-A1E2-D8F88D714EAE}" type="datetimeFigureOut">
              <a:rPr lang="cs-CZ" smtClean="0"/>
              <a:t>16.11.2015</a:t>
            </a:fld>
            <a:endParaRPr lang="cs-CZ"/>
          </a:p>
        </p:txBody>
      </p:sp>
      <p:sp>
        <p:nvSpPr>
          <p:cNvPr id="17" name="Zástupný symbol pro zápatí 16"/>
          <p:cNvSpPr>
            <a:spLocks noGrp="1"/>
          </p:cNvSpPr>
          <p:nvPr>
            <p:ph type="ftr" sz="quarter" idx="11"/>
          </p:nvPr>
        </p:nvSpPr>
        <p:spPr>
          <a:xfrm>
            <a:off x="1371600" y="5650704"/>
            <a:ext cx="5791200" cy="365125"/>
          </a:xfrm>
        </p:spPr>
        <p:txBody>
          <a:bodyPr tIns="0" bIns="0" anchor="b"/>
          <a:lstStyle>
            <a:lvl1pPr algn="r">
              <a:defRPr sz="1100"/>
            </a:lvl1pPr>
          </a:lstStyle>
          <a:p>
            <a:endParaRPr lang="cs-CZ"/>
          </a:p>
        </p:txBody>
      </p:sp>
      <p:sp>
        <p:nvSpPr>
          <p:cNvPr id="29" name="Zástupný symbol pro číslo snímk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5A78EE3E-F2C8-401E-A33E-A5627F05A045}"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DB4F5F6D-F08F-48EC-A1E2-D8F88D714EAE}" type="datetimeFigureOut">
              <a:rPr lang="cs-CZ" smtClean="0"/>
              <a:t>16.11.2015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A78EE3E-F2C8-401E-A33E-A5627F05A045}"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781800" y="381000"/>
            <a:ext cx="1905000" cy="5486400"/>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381000"/>
            <a:ext cx="6248400" cy="5486400"/>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fld id="{DB4F5F6D-F08F-48EC-A1E2-D8F88D714EAE}" type="datetimeFigureOut">
              <a:rPr lang="cs-CZ" smtClean="0"/>
              <a:t>16.11.2015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5A78EE3E-F2C8-401E-A33E-A5627F05A045}" type="slidenum">
              <a:rPr lang="cs-CZ" smtClean="0"/>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67494"/>
            <a:ext cx="8229600" cy="1399032"/>
          </a:xfrm>
        </p:spPr>
        <p:txBody>
          <a:bodyPr/>
          <a:lstStyle/>
          <a:p>
            <a:r>
              <a:rPr kumimoji="0" lang="cs-CZ" smtClean="0"/>
              <a:t>Kliknutím lze upravit styl.</a:t>
            </a:r>
            <a:endParaRPr kumimoji="0" lang="en-US"/>
          </a:p>
        </p:txBody>
      </p:sp>
      <p:sp>
        <p:nvSpPr>
          <p:cNvPr id="3" name="Zástupný symbol pro obsah 2"/>
          <p:cNvSpPr>
            <a:spLocks noGrp="1"/>
          </p:cNvSpPr>
          <p:nvPr>
            <p:ph idx="1"/>
          </p:nvPr>
        </p:nvSpPr>
        <p:spPr>
          <a:xfrm>
            <a:off x="457200" y="1882808"/>
            <a:ext cx="8229600" cy="4572000"/>
          </a:xfrm>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a:xfrm>
            <a:off x="4791456" y="6480048"/>
            <a:ext cx="2133600" cy="301752"/>
          </a:xfrm>
        </p:spPr>
        <p:txBody>
          <a:bodyPr/>
          <a:lstStyle/>
          <a:p>
            <a:fld id="{DB4F5F6D-F08F-48EC-A1E2-D8F88D714EAE}" type="datetimeFigureOut">
              <a:rPr lang="cs-CZ" smtClean="0"/>
              <a:t>16.11.2015</a:t>
            </a:fld>
            <a:endParaRPr lang="cs-CZ"/>
          </a:p>
        </p:txBody>
      </p:sp>
      <p:sp>
        <p:nvSpPr>
          <p:cNvPr id="5" name="Zástupný symbol pro zápatí 4"/>
          <p:cNvSpPr>
            <a:spLocks noGrp="1"/>
          </p:cNvSpPr>
          <p:nvPr>
            <p:ph type="ftr" sz="quarter" idx="11"/>
          </p:nvPr>
        </p:nvSpPr>
        <p:spPr>
          <a:xfrm>
            <a:off x="457200" y="6480969"/>
            <a:ext cx="4260056" cy="300831"/>
          </a:xfrm>
        </p:spPr>
        <p:txBody>
          <a:bodyPr/>
          <a:lstStyle/>
          <a:p>
            <a:endParaRPr lang="cs-CZ"/>
          </a:p>
        </p:txBody>
      </p:sp>
      <p:sp>
        <p:nvSpPr>
          <p:cNvPr id="6" name="Zástupný symbol pro číslo snímku 5"/>
          <p:cNvSpPr>
            <a:spLocks noGrp="1"/>
          </p:cNvSpPr>
          <p:nvPr>
            <p:ph type="sldNum" sz="quarter" idx="12"/>
          </p:nvPr>
        </p:nvSpPr>
        <p:spPr/>
        <p:txBody>
          <a:bodyPr/>
          <a:lstStyle/>
          <a:p>
            <a:fld id="{5A78EE3E-F2C8-401E-A33E-A5627F05A045}" type="slidenum">
              <a:rPr lang="cs-CZ" smtClean="0"/>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2">
        <a:schemeClr val="bg1"/>
      </p:bgRef>
    </p:bg>
    <p:spTree>
      <p:nvGrpSpPr>
        <p:cNvPr id="1" name=""/>
        <p:cNvGrpSpPr/>
        <p:nvPr/>
      </p:nvGrpSpPr>
      <p:grpSpPr>
        <a:xfrm>
          <a:off x="0" y="0"/>
          <a:ext cx="0" cy="0"/>
          <a:chOff x="0" y="0"/>
          <a:chExt cx="0" cy="0"/>
        </a:xfrm>
      </p:grpSpPr>
      <p:sp>
        <p:nvSpPr>
          <p:cNvPr id="9" name="Pravoúhlý trojúhelník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Rovnoramenný trojúhelník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Zástupný symbol pro datum 3"/>
          <p:cNvSpPr>
            <a:spLocks noGrp="1"/>
          </p:cNvSpPr>
          <p:nvPr>
            <p:ph type="dt" sz="half" idx="10"/>
          </p:nvPr>
        </p:nvSpPr>
        <p:spPr>
          <a:xfrm>
            <a:off x="6955632" y="6477000"/>
            <a:ext cx="2133600" cy="304800"/>
          </a:xfrm>
        </p:spPr>
        <p:txBody>
          <a:bodyPr/>
          <a:lstStyle/>
          <a:p>
            <a:fld id="{DB4F5F6D-F08F-48EC-A1E2-D8F88D714EAE}" type="datetimeFigureOut">
              <a:rPr lang="cs-CZ" smtClean="0"/>
              <a:t>16.11.2015</a:t>
            </a:fld>
            <a:endParaRPr lang="cs-CZ"/>
          </a:p>
        </p:txBody>
      </p:sp>
      <p:sp>
        <p:nvSpPr>
          <p:cNvPr id="5" name="Zástupný symbol pro zápatí 4"/>
          <p:cNvSpPr>
            <a:spLocks noGrp="1"/>
          </p:cNvSpPr>
          <p:nvPr>
            <p:ph type="ftr" sz="quarter" idx="11"/>
          </p:nvPr>
        </p:nvSpPr>
        <p:spPr>
          <a:xfrm>
            <a:off x="2619376" y="6480969"/>
            <a:ext cx="4260056" cy="300831"/>
          </a:xfrm>
        </p:spPr>
        <p:txBody>
          <a:bodyPr/>
          <a:lstStyle/>
          <a:p>
            <a:endParaRPr lang="cs-CZ"/>
          </a:p>
        </p:txBody>
      </p:sp>
      <p:sp>
        <p:nvSpPr>
          <p:cNvPr id="6" name="Zástupný symbol pro číslo snímku 5"/>
          <p:cNvSpPr>
            <a:spLocks noGrp="1"/>
          </p:cNvSpPr>
          <p:nvPr>
            <p:ph type="sldNum" sz="quarter" idx="12"/>
          </p:nvPr>
        </p:nvSpPr>
        <p:spPr>
          <a:xfrm>
            <a:off x="8451056" y="809624"/>
            <a:ext cx="502920" cy="300831"/>
          </a:xfrm>
        </p:spPr>
        <p:txBody>
          <a:bodyPr/>
          <a:lstStyle/>
          <a:p>
            <a:fld id="{5A78EE3E-F2C8-401E-A33E-A5627F05A045}" type="slidenum">
              <a:rPr lang="cs-CZ" smtClean="0"/>
              <a:t>‹#›</a:t>
            </a:fld>
            <a:endParaRPr lang="cs-CZ"/>
          </a:p>
        </p:txBody>
      </p:sp>
      <p:cxnSp>
        <p:nvCxnSpPr>
          <p:cNvPr id="11" name="Přímá spojnice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Přímá spojnice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Nadpis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marL="0" algn="l">
              <a:defRPr/>
            </a:lvl1pPr>
          </a:lstStyle>
          <a:p>
            <a:r>
              <a:rPr kumimoji="0" lang="cs-CZ" smtClean="0"/>
              <a:t>Kliknutím lze upravit styl.</a:t>
            </a:r>
            <a:endParaRPr kumimoji="0" lang="en-US"/>
          </a:p>
        </p:txBody>
      </p:sp>
      <p:sp>
        <p:nvSpPr>
          <p:cNvPr id="3" name="Zástupný symbol pro obsah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a:xfrm>
            <a:off x="4791456" y="6480969"/>
            <a:ext cx="2133600" cy="301752"/>
          </a:xfrm>
        </p:spPr>
        <p:txBody>
          <a:bodyPr/>
          <a:lstStyle/>
          <a:p>
            <a:fld id="{DB4F5F6D-F08F-48EC-A1E2-D8F88D714EAE}" type="datetimeFigureOut">
              <a:rPr lang="cs-CZ" smtClean="0"/>
              <a:t>16.11.2015</a:t>
            </a:fld>
            <a:endParaRPr lang="cs-CZ"/>
          </a:p>
        </p:txBody>
      </p:sp>
      <p:sp>
        <p:nvSpPr>
          <p:cNvPr id="6" name="Zástupný symbol pro zápatí 5"/>
          <p:cNvSpPr>
            <a:spLocks noGrp="1"/>
          </p:cNvSpPr>
          <p:nvPr>
            <p:ph type="ftr" sz="quarter" idx="11"/>
          </p:nvPr>
        </p:nvSpPr>
        <p:spPr>
          <a:xfrm>
            <a:off x="457200" y="6480969"/>
            <a:ext cx="4260056" cy="301752"/>
          </a:xfrm>
        </p:spPr>
        <p:txBody>
          <a:bodyPr/>
          <a:lstStyle/>
          <a:p>
            <a:endParaRPr lang="cs-CZ"/>
          </a:p>
        </p:txBody>
      </p:sp>
      <p:sp>
        <p:nvSpPr>
          <p:cNvPr id="7" name="Zástupný symbol pro číslo snímku 6"/>
          <p:cNvSpPr>
            <a:spLocks noGrp="1"/>
          </p:cNvSpPr>
          <p:nvPr>
            <p:ph type="sldNum" sz="quarter" idx="12"/>
          </p:nvPr>
        </p:nvSpPr>
        <p:spPr>
          <a:xfrm>
            <a:off x="7589520" y="6480969"/>
            <a:ext cx="502920" cy="301752"/>
          </a:xfrm>
        </p:spPr>
        <p:txBody>
          <a:bodyPr/>
          <a:lstStyle/>
          <a:p>
            <a:fld id="{5A78EE3E-F2C8-401E-A33E-A5627F05A045}" type="slidenum">
              <a:rPr lang="cs-CZ" smtClean="0"/>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cs-CZ" smtClean="0"/>
              <a:t>Kliknutím lze upravit styl.</a:t>
            </a:r>
            <a:endParaRPr kumimoji="0" lang="en-US"/>
          </a:p>
        </p:txBody>
      </p:sp>
      <p:sp>
        <p:nvSpPr>
          <p:cNvPr id="3" name="Zástupný symbol pro text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text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5" name="Zástupný symbol pro obsah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a:xfrm>
            <a:off x="4791456" y="6480969"/>
            <a:ext cx="2130552" cy="301752"/>
          </a:xfrm>
        </p:spPr>
        <p:txBody>
          <a:bodyPr/>
          <a:lstStyle/>
          <a:p>
            <a:fld id="{DB4F5F6D-F08F-48EC-A1E2-D8F88D714EAE}" type="datetimeFigureOut">
              <a:rPr lang="cs-CZ" smtClean="0"/>
              <a:t>16.11.2015</a:t>
            </a:fld>
            <a:endParaRPr lang="cs-CZ"/>
          </a:p>
        </p:txBody>
      </p:sp>
      <p:sp>
        <p:nvSpPr>
          <p:cNvPr id="8" name="Zástupný symbol pro zápatí 7"/>
          <p:cNvSpPr>
            <a:spLocks noGrp="1"/>
          </p:cNvSpPr>
          <p:nvPr>
            <p:ph type="ftr" sz="quarter" idx="11"/>
          </p:nvPr>
        </p:nvSpPr>
        <p:spPr>
          <a:xfrm>
            <a:off x="457200" y="6480969"/>
            <a:ext cx="4261104" cy="301752"/>
          </a:xfrm>
        </p:spPr>
        <p:txBody>
          <a:bodyPr/>
          <a:lstStyle/>
          <a:p>
            <a:endParaRPr lang="cs-CZ"/>
          </a:p>
        </p:txBody>
      </p:sp>
      <p:sp>
        <p:nvSpPr>
          <p:cNvPr id="9" name="Zástupný symbol pro číslo snímku 8"/>
          <p:cNvSpPr>
            <a:spLocks noGrp="1"/>
          </p:cNvSpPr>
          <p:nvPr>
            <p:ph type="sldNum" sz="quarter" idx="12"/>
          </p:nvPr>
        </p:nvSpPr>
        <p:spPr>
          <a:xfrm>
            <a:off x="7589520" y="6483096"/>
            <a:ext cx="502920" cy="301752"/>
          </a:xfrm>
        </p:spPr>
        <p:txBody>
          <a:bodyPr/>
          <a:lstStyle>
            <a:lvl1pPr algn="ctr">
              <a:defRPr/>
            </a:lvl1pPr>
          </a:lstStyle>
          <a:p>
            <a:fld id="{5A78EE3E-F2C8-401E-A33E-A5627F05A045}"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b="0"/>
            </a:lvl1pPr>
          </a:lstStyle>
          <a:p>
            <a:r>
              <a:rPr kumimoji="0" lang="cs-CZ" smtClean="0"/>
              <a:t>Kliknutím lze upravit styl.</a:t>
            </a:r>
            <a:endParaRPr kumimoji="0" lang="en-US"/>
          </a:p>
        </p:txBody>
      </p:sp>
      <p:sp>
        <p:nvSpPr>
          <p:cNvPr id="3" name="Zástupný symbol pro datum 2"/>
          <p:cNvSpPr>
            <a:spLocks noGrp="1"/>
          </p:cNvSpPr>
          <p:nvPr>
            <p:ph type="dt" sz="half" idx="10"/>
          </p:nvPr>
        </p:nvSpPr>
        <p:spPr/>
        <p:txBody>
          <a:bodyPr/>
          <a:lstStyle/>
          <a:p>
            <a:fld id="{DB4F5F6D-F08F-48EC-A1E2-D8F88D714EAE}" type="datetimeFigureOut">
              <a:rPr lang="cs-CZ" smtClean="0"/>
              <a:t>16.11.2015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5A78EE3E-F2C8-401E-A33E-A5627F05A045}"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a:xfrm>
            <a:off x="4791456" y="6480969"/>
            <a:ext cx="2133600" cy="301752"/>
          </a:xfrm>
        </p:spPr>
        <p:txBody>
          <a:bodyPr/>
          <a:lstStyle/>
          <a:p>
            <a:fld id="{DB4F5F6D-F08F-48EC-A1E2-D8F88D714EAE}" type="datetimeFigureOut">
              <a:rPr lang="cs-CZ" smtClean="0"/>
              <a:t>16.11.2015</a:t>
            </a:fld>
            <a:endParaRPr lang="cs-CZ"/>
          </a:p>
        </p:txBody>
      </p:sp>
      <p:sp>
        <p:nvSpPr>
          <p:cNvPr id="3" name="Zástupný symbol pro zápatí 2"/>
          <p:cNvSpPr>
            <a:spLocks noGrp="1"/>
          </p:cNvSpPr>
          <p:nvPr>
            <p:ph type="ftr" sz="quarter" idx="11"/>
          </p:nvPr>
        </p:nvSpPr>
        <p:spPr>
          <a:xfrm>
            <a:off x="457200" y="6481890"/>
            <a:ext cx="4260056" cy="300831"/>
          </a:xfrm>
        </p:spPr>
        <p:txBody>
          <a:bodyPr/>
          <a:lstStyle/>
          <a:p>
            <a:endParaRPr lang="cs-CZ"/>
          </a:p>
        </p:txBody>
      </p:sp>
      <p:sp>
        <p:nvSpPr>
          <p:cNvPr id="4" name="Zástupný symbol pro číslo snímku 3"/>
          <p:cNvSpPr>
            <a:spLocks noGrp="1"/>
          </p:cNvSpPr>
          <p:nvPr>
            <p:ph type="sldNum" sz="quarter" idx="12"/>
          </p:nvPr>
        </p:nvSpPr>
        <p:spPr>
          <a:xfrm>
            <a:off x="7589520" y="6480969"/>
            <a:ext cx="502920" cy="301752"/>
          </a:xfrm>
        </p:spPr>
        <p:txBody>
          <a:bodyPr/>
          <a:lstStyle/>
          <a:p>
            <a:fld id="{5A78EE3E-F2C8-401E-A33E-A5627F05A045}"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bg>
      <p:bgRef idx="1002">
        <a:schemeClr val="bg2"/>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cs-CZ" smtClean="0"/>
              <a:t>Kliknutím lze upravit styl.</a:t>
            </a:r>
            <a:endParaRPr kumimoji="0" lang="en-US"/>
          </a:p>
        </p:txBody>
      </p:sp>
      <p:sp>
        <p:nvSpPr>
          <p:cNvPr id="3" name="Zástupný symbol pro text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4" name="Zástupný symbol pro obsah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a:xfrm>
            <a:off x="6278976" y="6556248"/>
            <a:ext cx="2133600" cy="301752"/>
          </a:xfrm>
        </p:spPr>
        <p:txBody>
          <a:bodyPr/>
          <a:lstStyle>
            <a:lvl1pPr>
              <a:defRPr sz="900"/>
            </a:lvl1pPr>
          </a:lstStyle>
          <a:p>
            <a:fld id="{DB4F5F6D-F08F-48EC-A1E2-D8F88D714EAE}" type="datetimeFigureOut">
              <a:rPr lang="cs-CZ" smtClean="0"/>
              <a:t>16.11.2015</a:t>
            </a:fld>
            <a:endParaRPr lang="cs-CZ"/>
          </a:p>
        </p:txBody>
      </p:sp>
      <p:sp>
        <p:nvSpPr>
          <p:cNvPr id="6" name="Zástupný symbol pro zápatí 5"/>
          <p:cNvSpPr>
            <a:spLocks noGrp="1"/>
          </p:cNvSpPr>
          <p:nvPr>
            <p:ph type="ftr" sz="quarter" idx="11"/>
          </p:nvPr>
        </p:nvSpPr>
        <p:spPr>
          <a:xfrm>
            <a:off x="1135856" y="6556248"/>
            <a:ext cx="5143120" cy="301752"/>
          </a:xfrm>
        </p:spPr>
        <p:txBody>
          <a:bodyPr/>
          <a:lstStyle>
            <a:lvl1pPr>
              <a:defRPr sz="900"/>
            </a:lvl1pPr>
          </a:lstStyle>
          <a:p>
            <a:endParaRPr lang="cs-CZ"/>
          </a:p>
        </p:txBody>
      </p:sp>
      <p:sp>
        <p:nvSpPr>
          <p:cNvPr id="7" name="Zástupný symbol pro číslo snímku 6"/>
          <p:cNvSpPr>
            <a:spLocks noGrp="1"/>
          </p:cNvSpPr>
          <p:nvPr>
            <p:ph type="sldNum" sz="quarter" idx="12"/>
          </p:nvPr>
        </p:nvSpPr>
        <p:spPr>
          <a:xfrm>
            <a:off x="8410576" y="6556248"/>
            <a:ext cx="502920" cy="301752"/>
          </a:xfrm>
        </p:spPr>
        <p:txBody>
          <a:bodyPr/>
          <a:lstStyle>
            <a:lvl1pPr>
              <a:defRPr sz="900"/>
            </a:lvl1pPr>
          </a:lstStyle>
          <a:p>
            <a:fld id="{5A78EE3E-F2C8-401E-A33E-A5627F05A045}"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bg>
      <p:bgRef idx="1002">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cs-CZ" smtClean="0"/>
              <a:t>Kliknutím lze upravit styl.</a:t>
            </a:r>
            <a:endParaRPr kumimoji="0" lang="en-US"/>
          </a:p>
        </p:txBody>
      </p:sp>
      <p:sp>
        <p:nvSpPr>
          <p:cNvPr id="3" name="Zástupný symbol pro obrázek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cs-CZ" smtClean="0"/>
              <a:t>Kliknutím na ikonu přidáte obrázek.</a:t>
            </a:r>
            <a:endParaRPr kumimoji="0" lang="en-US" dirty="0"/>
          </a:p>
        </p:txBody>
      </p:sp>
      <p:sp>
        <p:nvSpPr>
          <p:cNvPr id="4" name="Zástupný symbol pro text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
        <p:nvSpPr>
          <p:cNvPr id="5" name="Zástupný symbol pro datum 4"/>
          <p:cNvSpPr>
            <a:spLocks noGrp="1"/>
          </p:cNvSpPr>
          <p:nvPr>
            <p:ph type="dt" sz="half" idx="10"/>
          </p:nvPr>
        </p:nvSpPr>
        <p:spPr>
          <a:xfrm>
            <a:off x="6108192" y="6556248"/>
            <a:ext cx="2103120" cy="301752"/>
          </a:xfrm>
        </p:spPr>
        <p:txBody>
          <a:bodyPr/>
          <a:lstStyle>
            <a:lvl1pPr>
              <a:defRPr sz="900"/>
            </a:lvl1pPr>
          </a:lstStyle>
          <a:p>
            <a:fld id="{DB4F5F6D-F08F-48EC-A1E2-D8F88D714EAE}" type="datetimeFigureOut">
              <a:rPr lang="cs-CZ" smtClean="0"/>
              <a:t>16.11.2015</a:t>
            </a:fld>
            <a:endParaRPr lang="cs-CZ"/>
          </a:p>
        </p:txBody>
      </p:sp>
      <p:sp>
        <p:nvSpPr>
          <p:cNvPr id="6" name="Zástupný symbol pro zápatí 5"/>
          <p:cNvSpPr>
            <a:spLocks noGrp="1"/>
          </p:cNvSpPr>
          <p:nvPr>
            <p:ph type="ftr" sz="quarter" idx="11"/>
          </p:nvPr>
        </p:nvSpPr>
        <p:spPr>
          <a:xfrm>
            <a:off x="1170432" y="6557169"/>
            <a:ext cx="4948072" cy="301752"/>
          </a:xfrm>
        </p:spPr>
        <p:txBody>
          <a:bodyPr/>
          <a:lstStyle>
            <a:lvl1pPr>
              <a:defRPr sz="900"/>
            </a:lvl1pPr>
          </a:lstStyle>
          <a:p>
            <a:endParaRPr lang="cs-CZ"/>
          </a:p>
        </p:txBody>
      </p:sp>
      <p:sp>
        <p:nvSpPr>
          <p:cNvPr id="7" name="Zástupný symbol pro číslo snímku 6"/>
          <p:cNvSpPr>
            <a:spLocks noGrp="1"/>
          </p:cNvSpPr>
          <p:nvPr>
            <p:ph type="sldNum" sz="quarter" idx="12"/>
          </p:nvPr>
        </p:nvSpPr>
        <p:spPr>
          <a:xfrm>
            <a:off x="8217192" y="6556248"/>
            <a:ext cx="365760" cy="301752"/>
          </a:xfrm>
        </p:spPr>
        <p:txBody>
          <a:bodyPr/>
          <a:lstStyle>
            <a:lvl1pPr algn="ctr">
              <a:defRPr sz="900"/>
            </a:lvl1pPr>
          </a:lstStyle>
          <a:p>
            <a:fld id="{5A78EE3E-F2C8-401E-A33E-A5627F05A045}" type="slidenum">
              <a:rPr lang="cs-CZ" smtClean="0"/>
              <a:t>‹#›</a:t>
            </a:fld>
            <a:endParaRPr lang="cs-CZ"/>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Pravoúhlý trojúhelník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Přímá spojnice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Přímá spojnice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Zástupný symbol pro nadpis 21"/>
          <p:cNvSpPr>
            <a:spLocks noGrp="1"/>
          </p:cNvSpPr>
          <p:nvPr>
            <p:ph type="title"/>
          </p:nvPr>
        </p:nvSpPr>
        <p:spPr>
          <a:xfrm>
            <a:off x="457200" y="267494"/>
            <a:ext cx="8229600" cy="1399032"/>
          </a:xfrm>
          <a:prstGeom prst="rect">
            <a:avLst/>
          </a:prstGeom>
        </p:spPr>
        <p:txBody>
          <a:bodyPr vert="horz" anchor="ctr">
            <a:normAutofit/>
          </a:body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4" name="Zástupný symbol pro datum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B4F5F6D-F08F-48EC-A1E2-D8F88D714EAE}" type="datetimeFigureOut">
              <a:rPr lang="cs-CZ" smtClean="0"/>
              <a:t>16.11.2015</a:t>
            </a:fld>
            <a:endParaRPr lang="cs-CZ"/>
          </a:p>
        </p:txBody>
      </p:sp>
      <p:sp>
        <p:nvSpPr>
          <p:cNvPr id="3" name="Zástupný symbol pro zápatí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cs-CZ"/>
          </a:p>
        </p:txBody>
      </p:sp>
      <p:sp>
        <p:nvSpPr>
          <p:cNvPr id="23" name="Zástupný symbol pro číslo snímk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5A78EE3E-F2C8-401E-A33E-A5627F05A045}" type="slidenum">
              <a:rPr lang="cs-CZ" smtClean="0"/>
              <a:t>‹#›</a:t>
            </a:fld>
            <a:endParaRPr lang="cs-CZ"/>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tif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tif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259632" y="116632"/>
            <a:ext cx="7772400" cy="2550145"/>
          </a:xfrm>
        </p:spPr>
        <p:txBody>
          <a:bodyPr>
            <a:normAutofit fontScale="90000"/>
          </a:bodyPr>
          <a:lstStyle/>
          <a:p>
            <a:r>
              <a:rPr lang="cs-CZ" dirty="0" smtClean="0"/>
              <a:t>Strategie komunitně vedeného místního rozvoje pro území MAS 21 2014 + 	a dotační možnosti</a:t>
            </a:r>
            <a:endParaRPr lang="cs-CZ" dirty="0"/>
          </a:p>
        </p:txBody>
      </p:sp>
      <p:sp>
        <p:nvSpPr>
          <p:cNvPr id="3" name="Podnadpis 2"/>
          <p:cNvSpPr>
            <a:spLocks noGrp="1"/>
          </p:cNvSpPr>
          <p:nvPr>
            <p:ph type="subTitle" idx="1"/>
          </p:nvPr>
        </p:nvSpPr>
        <p:spPr>
          <a:xfrm>
            <a:off x="21754" y="6225902"/>
            <a:ext cx="4499024" cy="648072"/>
          </a:xfrm>
        </p:spPr>
        <p:txBody>
          <a:bodyPr/>
          <a:lstStyle/>
          <a:p>
            <a:r>
              <a:rPr lang="cs-CZ" dirty="0" smtClean="0"/>
              <a:t>Ing. Karolína </a:t>
            </a:r>
            <a:r>
              <a:rPr lang="cs-CZ" dirty="0" err="1" smtClean="0"/>
              <a:t>Slabejová</a:t>
            </a:r>
            <a:r>
              <a:rPr lang="cs-CZ" dirty="0" smtClean="0"/>
              <a:t> </a:t>
            </a:r>
            <a:endParaRPr lang="cs-CZ" dirty="0"/>
          </a:p>
        </p:txBody>
      </p:sp>
      <p:pic>
        <p:nvPicPr>
          <p:cNvPr id="15362"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4289" y="6384428"/>
            <a:ext cx="1296144" cy="473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89830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pro obsah 3"/>
          <p:cNvGraphicFramePr>
            <a:graphicFrameLocks noGrp="1"/>
          </p:cNvGraphicFramePr>
          <p:nvPr>
            <p:ph idx="1"/>
            <p:extLst>
              <p:ext uri="{D42A27DB-BD31-4B8C-83A1-F6EECF244321}">
                <p14:modId xmlns:p14="http://schemas.microsoft.com/office/powerpoint/2010/main" val="1803736647"/>
              </p:ext>
            </p:extLst>
          </p:nvPr>
        </p:nvGraphicFramePr>
        <p:xfrm>
          <a:off x="0" y="-3"/>
          <a:ext cx="9144000" cy="6858002"/>
        </p:xfrm>
        <a:graphic>
          <a:graphicData uri="http://schemas.openxmlformats.org/drawingml/2006/table">
            <a:tbl>
              <a:tblPr firstRow="1" firstCol="1" bandRow="1">
                <a:tableStyleId>{5C22544A-7EE6-4342-B048-85BDC9FD1C3A}</a:tableStyleId>
              </a:tblPr>
              <a:tblGrid>
                <a:gridCol w="2358461"/>
                <a:gridCol w="6785539"/>
              </a:tblGrid>
              <a:tr h="306748">
                <a:tc>
                  <a:txBody>
                    <a:bodyPr/>
                    <a:lstStyle/>
                    <a:p>
                      <a:pPr algn="l">
                        <a:lnSpc>
                          <a:spcPct val="115000"/>
                        </a:lnSpc>
                        <a:spcAft>
                          <a:spcPts val="1000"/>
                        </a:spcAft>
                      </a:pPr>
                      <a:r>
                        <a:rPr lang="cs-CZ" sz="1820" b="0" dirty="0">
                          <a:effectLst/>
                        </a:rPr>
                        <a:t>Opatření CLLD:</a:t>
                      </a:r>
                      <a:endParaRPr lang="cs-CZ" sz="1820" b="0" dirty="0">
                        <a:effectLst/>
                        <a:latin typeface="Calibri"/>
                        <a:ea typeface="Calibri"/>
                        <a:cs typeface="Calibri"/>
                      </a:endParaRPr>
                    </a:p>
                  </a:txBody>
                  <a:tcPr marL="47426" marR="47426" marT="0" marB="0"/>
                </a:tc>
                <a:tc>
                  <a:txBody>
                    <a:bodyPr/>
                    <a:lstStyle/>
                    <a:p>
                      <a:pPr algn="just">
                        <a:lnSpc>
                          <a:spcPct val="115000"/>
                        </a:lnSpc>
                        <a:spcAft>
                          <a:spcPts val="1000"/>
                        </a:spcAft>
                      </a:pPr>
                      <a:r>
                        <a:rPr lang="cs-CZ" sz="1820" dirty="0">
                          <a:effectLst/>
                        </a:rPr>
                        <a:t>1.2 Vzdělávání</a:t>
                      </a:r>
                      <a:endParaRPr lang="cs-CZ" sz="1820" dirty="0">
                        <a:effectLst/>
                        <a:latin typeface="Calibri"/>
                        <a:ea typeface="Calibri"/>
                        <a:cs typeface="Calibri"/>
                      </a:endParaRPr>
                    </a:p>
                  </a:txBody>
                  <a:tcPr marL="47426" marR="47426" marT="0" marB="0"/>
                </a:tc>
              </a:tr>
              <a:tr h="634857">
                <a:tc>
                  <a:txBody>
                    <a:bodyPr/>
                    <a:lstStyle/>
                    <a:p>
                      <a:pPr algn="l">
                        <a:lnSpc>
                          <a:spcPct val="115000"/>
                        </a:lnSpc>
                        <a:spcAft>
                          <a:spcPts val="1000"/>
                        </a:spcAft>
                      </a:pPr>
                      <a:r>
                        <a:rPr lang="cs-CZ" sz="1820" b="0" dirty="0" smtClean="0">
                          <a:effectLst/>
                        </a:rPr>
                        <a:t>SC </a:t>
                      </a:r>
                      <a:r>
                        <a:rPr lang="cs-CZ" sz="1820" b="0" dirty="0">
                          <a:effectLst/>
                        </a:rPr>
                        <a:t>IROP:</a:t>
                      </a:r>
                      <a:endParaRPr lang="cs-CZ" sz="1820" b="0" dirty="0">
                        <a:effectLst/>
                        <a:latin typeface="Calibri"/>
                        <a:ea typeface="Calibri"/>
                        <a:cs typeface="Calibri"/>
                      </a:endParaRPr>
                    </a:p>
                  </a:txBody>
                  <a:tcPr marL="47426" marR="47426" marT="0" marB="0"/>
                </a:tc>
                <a:tc>
                  <a:txBody>
                    <a:bodyPr/>
                    <a:lstStyle/>
                    <a:p>
                      <a:pPr algn="just">
                        <a:lnSpc>
                          <a:spcPct val="115000"/>
                        </a:lnSpc>
                        <a:spcAft>
                          <a:spcPts val="1000"/>
                        </a:spcAft>
                      </a:pPr>
                      <a:r>
                        <a:rPr lang="cs-CZ" sz="1820" dirty="0" smtClean="0">
                          <a:effectLst/>
                        </a:rPr>
                        <a:t>2</a:t>
                      </a:r>
                      <a:r>
                        <a:rPr lang="cs-CZ" sz="1820" dirty="0">
                          <a:effectLst/>
                        </a:rPr>
                        <a:t>. 4. Zvýšení kvality a dostupnosti infrastruktury pro vzdělávání a celoživotní učení</a:t>
                      </a:r>
                      <a:endParaRPr lang="cs-CZ" sz="1820" dirty="0">
                        <a:effectLst/>
                        <a:latin typeface="Calibri"/>
                        <a:ea typeface="Calibri"/>
                        <a:cs typeface="Calibri"/>
                      </a:endParaRPr>
                    </a:p>
                  </a:txBody>
                  <a:tcPr marL="47426" marR="47426" marT="0" marB="0"/>
                </a:tc>
              </a:tr>
              <a:tr h="3782294">
                <a:tc>
                  <a:txBody>
                    <a:bodyPr/>
                    <a:lstStyle/>
                    <a:p>
                      <a:pPr algn="l">
                        <a:lnSpc>
                          <a:spcPct val="115000"/>
                        </a:lnSpc>
                        <a:spcAft>
                          <a:spcPts val="1000"/>
                        </a:spcAft>
                      </a:pPr>
                      <a:r>
                        <a:rPr lang="cs-CZ" sz="1820" b="0" dirty="0">
                          <a:effectLst/>
                        </a:rPr>
                        <a:t>Možná témata projektů:</a:t>
                      </a:r>
                      <a:endParaRPr lang="cs-CZ" sz="1820" b="0" dirty="0">
                        <a:effectLst/>
                        <a:latin typeface="Calibri"/>
                        <a:ea typeface="Calibri"/>
                        <a:cs typeface="Calibri"/>
                      </a:endParaRPr>
                    </a:p>
                  </a:txBody>
                  <a:tcPr marL="47426" marR="47426" marT="0" marB="0"/>
                </a:tc>
                <a:tc>
                  <a:txBody>
                    <a:bodyPr/>
                    <a:lstStyle/>
                    <a:p>
                      <a:pPr algn="just">
                        <a:lnSpc>
                          <a:spcPct val="115000"/>
                        </a:lnSpc>
                        <a:spcAft>
                          <a:spcPts val="1000"/>
                        </a:spcAft>
                      </a:pPr>
                      <a:r>
                        <a:rPr lang="cs-CZ" sz="1820" dirty="0" smtClean="0">
                          <a:effectLst/>
                        </a:rPr>
                        <a:t>Infrastruktura </a:t>
                      </a:r>
                      <a:r>
                        <a:rPr lang="cs-CZ" sz="1820" dirty="0">
                          <a:effectLst/>
                        </a:rPr>
                        <a:t>pro předškolní vzdělávání </a:t>
                      </a:r>
                      <a:endParaRPr lang="cs-CZ" sz="1820" dirty="0" smtClean="0">
                        <a:effectLst/>
                      </a:endParaRPr>
                    </a:p>
                    <a:p>
                      <a:pPr algn="just">
                        <a:lnSpc>
                          <a:spcPct val="115000"/>
                        </a:lnSpc>
                        <a:spcAft>
                          <a:spcPts val="1000"/>
                        </a:spcAft>
                      </a:pPr>
                      <a:r>
                        <a:rPr lang="cs-CZ" sz="1820" dirty="0" smtClean="0">
                          <a:effectLst/>
                        </a:rPr>
                        <a:t>Infrastruktura </a:t>
                      </a:r>
                      <a:r>
                        <a:rPr lang="cs-CZ" sz="1820" dirty="0">
                          <a:effectLst/>
                        </a:rPr>
                        <a:t>pro základní vzdělávání v základních školách.</a:t>
                      </a:r>
                    </a:p>
                    <a:p>
                      <a:pPr algn="just">
                        <a:lnSpc>
                          <a:spcPct val="115000"/>
                        </a:lnSpc>
                        <a:spcAft>
                          <a:spcPts val="1000"/>
                        </a:spcAft>
                      </a:pPr>
                      <a:r>
                        <a:rPr lang="cs-CZ" sz="1820" dirty="0" smtClean="0">
                          <a:effectLst/>
                        </a:rPr>
                        <a:t>Infrastruktura </a:t>
                      </a:r>
                      <a:r>
                        <a:rPr lang="cs-CZ" sz="1820" dirty="0">
                          <a:effectLst/>
                        </a:rPr>
                        <a:t>škol a školských zařízení pro střední a vyšší odborné vzdělávání.</a:t>
                      </a:r>
                    </a:p>
                    <a:p>
                      <a:pPr algn="just">
                        <a:lnSpc>
                          <a:spcPct val="115000"/>
                        </a:lnSpc>
                        <a:spcAft>
                          <a:spcPts val="1000"/>
                        </a:spcAft>
                      </a:pPr>
                      <a:r>
                        <a:rPr lang="cs-CZ" sz="1820" dirty="0" smtClean="0">
                          <a:effectLst/>
                        </a:rPr>
                        <a:t>Infrastruktura pro </a:t>
                      </a:r>
                      <a:r>
                        <a:rPr lang="cs-CZ" sz="1820" dirty="0">
                          <a:effectLst/>
                        </a:rPr>
                        <a:t>celoživotní </a:t>
                      </a:r>
                      <a:r>
                        <a:rPr lang="cs-CZ" sz="1820" dirty="0" smtClean="0">
                          <a:effectLst/>
                        </a:rPr>
                        <a:t>vzdělávání, pro zájmové a neformální vzdělávání mládeže </a:t>
                      </a:r>
                      <a:r>
                        <a:rPr lang="cs-CZ" sz="1820" dirty="0">
                          <a:effectLst/>
                        </a:rPr>
                        <a:t>v oblastech komunikace v cizích jazycích, v oblasti technických a řemeslných oborů, přírodních věd, ve schopnosti práce s digitálními technologiemi.</a:t>
                      </a:r>
                    </a:p>
                    <a:p>
                      <a:pPr algn="just">
                        <a:lnSpc>
                          <a:spcPct val="115000"/>
                        </a:lnSpc>
                        <a:spcAft>
                          <a:spcPts val="1000"/>
                        </a:spcAft>
                      </a:pPr>
                      <a:r>
                        <a:rPr lang="cs-CZ" sz="1820" dirty="0" smtClean="0">
                          <a:effectLst/>
                        </a:rPr>
                        <a:t>Infrastruktura </a:t>
                      </a:r>
                      <a:r>
                        <a:rPr lang="cs-CZ" sz="1820" dirty="0">
                          <a:effectLst/>
                        </a:rPr>
                        <a:t>na podporu inkluzivního vzdělávání.</a:t>
                      </a:r>
                      <a:endParaRPr lang="cs-CZ" sz="1820" dirty="0">
                        <a:effectLst/>
                        <a:latin typeface="Calibri"/>
                        <a:ea typeface="Calibri"/>
                        <a:cs typeface="Calibri"/>
                      </a:endParaRPr>
                    </a:p>
                  </a:txBody>
                  <a:tcPr marL="47426" marR="47426" marT="0" marB="0"/>
                </a:tc>
              </a:tr>
              <a:tr h="1291074">
                <a:tc>
                  <a:txBody>
                    <a:bodyPr/>
                    <a:lstStyle/>
                    <a:p>
                      <a:pPr algn="l">
                        <a:lnSpc>
                          <a:spcPct val="115000"/>
                        </a:lnSpc>
                        <a:spcAft>
                          <a:spcPts val="1000"/>
                        </a:spcAft>
                      </a:pPr>
                      <a:r>
                        <a:rPr lang="cs-CZ" sz="1820" b="0">
                          <a:effectLst/>
                        </a:rPr>
                        <a:t>Možní příjemci dotace:</a:t>
                      </a:r>
                      <a:endParaRPr lang="cs-CZ" sz="1820" b="0">
                        <a:effectLst/>
                        <a:latin typeface="Calibri"/>
                        <a:ea typeface="Calibri"/>
                        <a:cs typeface="Calibri"/>
                      </a:endParaRPr>
                    </a:p>
                  </a:txBody>
                  <a:tcPr marL="47426" marR="47426" marT="0" marB="0"/>
                </a:tc>
                <a:tc>
                  <a:txBody>
                    <a:bodyPr/>
                    <a:lstStyle/>
                    <a:p>
                      <a:pPr algn="just">
                        <a:lnSpc>
                          <a:spcPct val="115000"/>
                        </a:lnSpc>
                        <a:spcAft>
                          <a:spcPts val="1000"/>
                        </a:spcAft>
                      </a:pPr>
                      <a:r>
                        <a:rPr lang="cs-CZ" sz="1820" dirty="0">
                          <a:effectLst/>
                        </a:rPr>
                        <a:t>Zařízení péče o děti do 3 let, školy a školská zařízení v oblasti předškolního a základního vzdělávání, zařízení v oblasti středního vzdělávání, obce, organizace zřizované nebo zakládané obcemi, NNO, církve a církevní </a:t>
                      </a:r>
                      <a:r>
                        <a:rPr lang="cs-CZ" sz="1820" dirty="0" smtClean="0">
                          <a:effectLst/>
                        </a:rPr>
                        <a:t>organizace</a:t>
                      </a:r>
                      <a:endParaRPr lang="cs-CZ" sz="1820" dirty="0">
                        <a:effectLst/>
                        <a:latin typeface="Calibri"/>
                        <a:ea typeface="Calibri"/>
                        <a:cs typeface="Calibri"/>
                      </a:endParaRPr>
                    </a:p>
                  </a:txBody>
                  <a:tcPr marL="47426" marR="47426" marT="0" marB="0"/>
                </a:tc>
              </a:tr>
              <a:tr h="843029">
                <a:tc>
                  <a:txBody>
                    <a:bodyPr/>
                    <a:lstStyle/>
                    <a:p>
                      <a:pPr algn="l">
                        <a:lnSpc>
                          <a:spcPct val="115000"/>
                        </a:lnSpc>
                        <a:spcAft>
                          <a:spcPts val="1000"/>
                        </a:spcAft>
                      </a:pPr>
                      <a:r>
                        <a:rPr lang="cs-CZ" sz="1820" b="0" dirty="0" smtClean="0">
                          <a:effectLst/>
                        </a:rPr>
                        <a:t>Min./max. celkové </a:t>
                      </a:r>
                      <a:r>
                        <a:rPr lang="cs-CZ" sz="1820" b="0" dirty="0" err="1" smtClean="0">
                          <a:effectLst/>
                        </a:rPr>
                        <a:t>zp</a:t>
                      </a:r>
                      <a:r>
                        <a:rPr lang="cs-CZ" sz="1820" b="0" dirty="0" smtClean="0">
                          <a:effectLst/>
                        </a:rPr>
                        <a:t>. výdaje v Kč:</a:t>
                      </a:r>
                      <a:endParaRPr lang="cs-CZ" sz="1820" b="0" dirty="0">
                        <a:effectLst/>
                        <a:latin typeface="Calibri"/>
                        <a:ea typeface="Calibri"/>
                        <a:cs typeface="Calibri"/>
                      </a:endParaRPr>
                    </a:p>
                  </a:txBody>
                  <a:tcPr marL="47426" marR="47426" marT="0" marB="0"/>
                </a:tc>
                <a:tc>
                  <a:txBody>
                    <a:bodyPr/>
                    <a:lstStyle/>
                    <a:p>
                      <a:pPr algn="just">
                        <a:lnSpc>
                          <a:spcPct val="115000"/>
                        </a:lnSpc>
                        <a:spcAft>
                          <a:spcPts val="1000"/>
                        </a:spcAft>
                      </a:pPr>
                      <a:r>
                        <a:rPr lang="cs-CZ" sz="1820" dirty="0">
                          <a:effectLst/>
                        </a:rPr>
                        <a:t>50 000 – 2 500 000</a:t>
                      </a:r>
                      <a:endParaRPr lang="cs-CZ" sz="1820" dirty="0">
                        <a:effectLst/>
                        <a:latin typeface="Calibri"/>
                        <a:ea typeface="Calibri"/>
                        <a:cs typeface="Calibri"/>
                      </a:endParaRPr>
                    </a:p>
                  </a:txBody>
                  <a:tcPr marL="47426" marR="47426" marT="0" marB="0"/>
                </a:tc>
              </a:tr>
            </a:tbl>
          </a:graphicData>
        </a:graphic>
      </p:graphicFrame>
    </p:spTree>
    <p:extLst>
      <p:ext uri="{BB962C8B-B14F-4D97-AF65-F5344CB8AC3E}">
        <p14:creationId xmlns:p14="http://schemas.microsoft.com/office/powerpoint/2010/main" val="3206883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777676168"/>
              </p:ext>
            </p:extLst>
          </p:nvPr>
        </p:nvGraphicFramePr>
        <p:xfrm>
          <a:off x="-8546" y="0"/>
          <a:ext cx="9144000" cy="7199299"/>
        </p:xfrm>
        <a:graphic>
          <a:graphicData uri="http://schemas.openxmlformats.org/drawingml/2006/table">
            <a:tbl>
              <a:tblPr firstRow="1" firstCol="1" bandRow="1">
                <a:tableStyleId>{5C22544A-7EE6-4342-B048-85BDC9FD1C3A}</a:tableStyleId>
              </a:tblPr>
              <a:tblGrid>
                <a:gridCol w="2358461"/>
                <a:gridCol w="6785539"/>
              </a:tblGrid>
              <a:tr h="399444">
                <a:tc>
                  <a:txBody>
                    <a:bodyPr/>
                    <a:lstStyle/>
                    <a:p>
                      <a:pPr algn="l">
                        <a:lnSpc>
                          <a:spcPct val="115000"/>
                        </a:lnSpc>
                        <a:spcAft>
                          <a:spcPts val="1000"/>
                        </a:spcAft>
                      </a:pPr>
                      <a:r>
                        <a:rPr lang="cs-CZ" sz="2000" b="0" dirty="0">
                          <a:effectLst/>
                        </a:rPr>
                        <a:t>Opatření CLLD:</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1.3 Kvalitní sociální služby</a:t>
                      </a:r>
                      <a:endParaRPr lang="cs-CZ" sz="2000" dirty="0">
                        <a:effectLst/>
                        <a:latin typeface="Calibri"/>
                        <a:ea typeface="Calibri"/>
                        <a:cs typeface="Calibri"/>
                      </a:endParaRPr>
                    </a:p>
                  </a:txBody>
                  <a:tcPr marL="68580" marR="68580" marT="0" marB="0"/>
                </a:tc>
              </a:tr>
              <a:tr h="827333">
                <a:tc>
                  <a:txBody>
                    <a:bodyPr/>
                    <a:lstStyle/>
                    <a:p>
                      <a:pPr algn="l">
                        <a:lnSpc>
                          <a:spcPct val="115000"/>
                        </a:lnSpc>
                        <a:spcAft>
                          <a:spcPts val="1000"/>
                        </a:spcAft>
                      </a:pPr>
                      <a:r>
                        <a:rPr lang="cs-CZ" sz="2000" b="0" dirty="0" smtClean="0">
                          <a:effectLst/>
                        </a:rPr>
                        <a:t>SC </a:t>
                      </a:r>
                      <a:r>
                        <a:rPr lang="cs-CZ" sz="2000" b="0" dirty="0">
                          <a:effectLst/>
                        </a:rPr>
                        <a:t>IROP:</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smtClean="0">
                          <a:effectLst/>
                        </a:rPr>
                        <a:t>2</a:t>
                      </a:r>
                      <a:r>
                        <a:rPr lang="cs-CZ" sz="2000" dirty="0">
                          <a:effectLst/>
                        </a:rPr>
                        <a:t>. 1. Zvýšení kvality a dostupnosti služeb vedoucí k sociální inkluzi</a:t>
                      </a:r>
                      <a:endParaRPr lang="cs-CZ" sz="2000" dirty="0">
                        <a:effectLst/>
                        <a:latin typeface="Calibri"/>
                        <a:ea typeface="Calibri"/>
                        <a:cs typeface="Calibri"/>
                      </a:endParaRPr>
                    </a:p>
                  </a:txBody>
                  <a:tcPr marL="68580" marR="68580" marT="0" marB="0"/>
                </a:tc>
              </a:tr>
              <a:tr h="2694001">
                <a:tc>
                  <a:txBody>
                    <a:bodyPr/>
                    <a:lstStyle/>
                    <a:p>
                      <a:pPr algn="l">
                        <a:lnSpc>
                          <a:spcPct val="115000"/>
                        </a:lnSpc>
                        <a:spcAft>
                          <a:spcPts val="1000"/>
                        </a:spcAft>
                      </a:pPr>
                      <a:r>
                        <a:rPr lang="cs-CZ" sz="2000" b="0" dirty="0">
                          <a:effectLst/>
                        </a:rPr>
                        <a:t>Možná témata projektů:</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a:effectLst/>
                        </a:rPr>
                        <a:t>Deinstitucionalizace sociálních služeb za účelem sociálního začleňování a zvýšení uplatnitelnosti na trhu práce.</a:t>
                      </a:r>
                    </a:p>
                    <a:p>
                      <a:pPr algn="just">
                        <a:lnSpc>
                          <a:spcPct val="115000"/>
                        </a:lnSpc>
                        <a:spcAft>
                          <a:spcPts val="1000"/>
                        </a:spcAft>
                      </a:pPr>
                      <a:r>
                        <a:rPr lang="cs-CZ" sz="2000">
                          <a:effectLst/>
                        </a:rPr>
                        <a:t>Infrastruktura pro dostupnost a rozvoj sociálních služeb.</a:t>
                      </a:r>
                    </a:p>
                    <a:p>
                      <a:pPr algn="just">
                        <a:lnSpc>
                          <a:spcPct val="115000"/>
                        </a:lnSpc>
                        <a:spcAft>
                          <a:spcPts val="1000"/>
                        </a:spcAft>
                      </a:pPr>
                      <a:r>
                        <a:rPr lang="cs-CZ" sz="2000">
                          <a:effectLst/>
                        </a:rPr>
                        <a:t>Podpora rozvoje infrastruktury komunitních center za účelem sociálního začleňování a zvýšení uplatnitelnosti na trhu práce.</a:t>
                      </a:r>
                      <a:endParaRPr lang="cs-CZ" sz="2000">
                        <a:effectLst/>
                        <a:latin typeface="Calibri"/>
                        <a:ea typeface="Calibri"/>
                        <a:cs typeface="Calibri"/>
                      </a:endParaRPr>
                    </a:p>
                  </a:txBody>
                  <a:tcPr marL="68580" marR="68580" marT="0" marB="0"/>
                </a:tc>
              </a:tr>
              <a:tr h="1254946">
                <a:tc>
                  <a:txBody>
                    <a:bodyPr/>
                    <a:lstStyle/>
                    <a:p>
                      <a:pPr algn="l">
                        <a:lnSpc>
                          <a:spcPct val="115000"/>
                        </a:lnSpc>
                        <a:spcAft>
                          <a:spcPts val="1000"/>
                        </a:spcAft>
                      </a:pPr>
                      <a:r>
                        <a:rPr lang="cs-CZ" sz="2000" b="0" dirty="0">
                          <a:effectLst/>
                        </a:rPr>
                        <a:t>Možní příjemci dotace:</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NNO, obce, </a:t>
                      </a:r>
                      <a:r>
                        <a:rPr lang="cs-CZ" sz="2000" dirty="0" smtClean="0">
                          <a:effectLst/>
                        </a:rPr>
                        <a:t>organizace </a:t>
                      </a:r>
                      <a:r>
                        <a:rPr lang="cs-CZ" sz="2000" dirty="0">
                          <a:effectLst/>
                        </a:rPr>
                        <a:t>zřizované nebo zakládané obcemi, DSO, organizace zřizované nebo zakládané DSO, církve, církevní organizace</a:t>
                      </a:r>
                      <a:endParaRPr lang="cs-CZ" sz="2000" dirty="0">
                        <a:effectLst/>
                        <a:latin typeface="Calibri"/>
                        <a:ea typeface="Calibri"/>
                        <a:cs typeface="Calibri"/>
                      </a:endParaRPr>
                    </a:p>
                  </a:txBody>
                  <a:tcPr marL="68580" marR="68580" marT="0" marB="0"/>
                </a:tc>
              </a:tr>
              <a:tr h="1682276">
                <a:tc>
                  <a:txBody>
                    <a:bodyPr/>
                    <a:lstStyle/>
                    <a:p>
                      <a:pPr algn="l">
                        <a:lnSpc>
                          <a:spcPct val="115000"/>
                        </a:lnSpc>
                        <a:spcAft>
                          <a:spcPts val="1000"/>
                        </a:spcAft>
                      </a:pPr>
                      <a:r>
                        <a:rPr lang="cs-CZ" sz="2000" b="0" dirty="0" smtClean="0">
                          <a:effectLst/>
                        </a:rPr>
                        <a:t>Min./max. celkové </a:t>
                      </a:r>
                      <a:r>
                        <a:rPr lang="cs-CZ" sz="2000" b="0" dirty="0" err="1" smtClean="0">
                          <a:effectLst/>
                        </a:rPr>
                        <a:t>zp</a:t>
                      </a:r>
                      <a:r>
                        <a:rPr lang="cs-CZ" sz="2000" b="0" dirty="0" smtClean="0">
                          <a:effectLst/>
                        </a:rPr>
                        <a:t>. výdaje v Kč:</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50 000 – 1 000 000</a:t>
                      </a:r>
                      <a:endParaRPr lang="cs-CZ" sz="2000" dirty="0">
                        <a:effectLst/>
                        <a:latin typeface="Calibri"/>
                        <a:ea typeface="Calibri"/>
                        <a:cs typeface="Calibri"/>
                      </a:endParaRPr>
                    </a:p>
                  </a:txBody>
                  <a:tcPr marL="68580" marR="68580" marT="0" marB="0"/>
                </a:tc>
              </a:tr>
            </a:tbl>
          </a:graphicData>
        </a:graphic>
      </p:graphicFrame>
      <p:sp>
        <p:nvSpPr>
          <p:cNvPr id="5" name="Rectangle 1"/>
          <p:cNvSpPr>
            <a:spLocks noChangeArrowheads="1"/>
          </p:cNvSpPr>
          <p:nvPr/>
        </p:nvSpPr>
        <p:spPr bwMode="auto">
          <a:xfrm>
            <a:off x="1647825" y="20177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845651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3221655346"/>
              </p:ext>
            </p:extLst>
          </p:nvPr>
        </p:nvGraphicFramePr>
        <p:xfrm>
          <a:off x="0" y="0"/>
          <a:ext cx="9144000" cy="6857999"/>
        </p:xfrm>
        <a:graphic>
          <a:graphicData uri="http://schemas.openxmlformats.org/drawingml/2006/table">
            <a:tbl>
              <a:tblPr firstRow="1" firstCol="1" bandRow="1">
                <a:tableStyleId>{5C22544A-7EE6-4342-B048-85BDC9FD1C3A}</a:tableStyleId>
              </a:tblPr>
              <a:tblGrid>
                <a:gridCol w="2358461"/>
                <a:gridCol w="6785539"/>
              </a:tblGrid>
              <a:tr h="939176">
                <a:tc>
                  <a:txBody>
                    <a:bodyPr/>
                    <a:lstStyle/>
                    <a:p>
                      <a:pPr algn="l">
                        <a:lnSpc>
                          <a:spcPct val="115000"/>
                        </a:lnSpc>
                        <a:spcAft>
                          <a:spcPts val="1000"/>
                        </a:spcAft>
                      </a:pPr>
                      <a:r>
                        <a:rPr lang="cs-CZ" sz="2400" b="0" dirty="0">
                          <a:effectLst/>
                        </a:rPr>
                        <a:t>Opatření CLLD:</a:t>
                      </a:r>
                      <a:endParaRPr lang="cs-CZ" sz="24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400" dirty="0">
                          <a:effectLst/>
                        </a:rPr>
                        <a:t>1.4 Sociální bydlení</a:t>
                      </a:r>
                      <a:endParaRPr lang="cs-CZ" sz="2400" dirty="0">
                        <a:effectLst/>
                        <a:latin typeface="Calibri"/>
                        <a:ea typeface="Calibri"/>
                        <a:cs typeface="Calibri"/>
                      </a:endParaRPr>
                    </a:p>
                  </a:txBody>
                  <a:tcPr marL="68580" marR="68580" marT="0" marB="0"/>
                </a:tc>
              </a:tr>
              <a:tr h="1011957">
                <a:tc>
                  <a:txBody>
                    <a:bodyPr/>
                    <a:lstStyle/>
                    <a:p>
                      <a:pPr algn="l">
                        <a:lnSpc>
                          <a:spcPct val="115000"/>
                        </a:lnSpc>
                        <a:spcAft>
                          <a:spcPts val="1000"/>
                        </a:spcAft>
                      </a:pPr>
                      <a:r>
                        <a:rPr lang="cs-CZ" sz="2400" b="0" dirty="0" smtClean="0">
                          <a:effectLst/>
                        </a:rPr>
                        <a:t>Vazba na SC </a:t>
                      </a:r>
                      <a:r>
                        <a:rPr lang="cs-CZ" sz="2400" b="0" dirty="0">
                          <a:effectLst/>
                        </a:rPr>
                        <a:t>IROP:</a:t>
                      </a:r>
                      <a:endParaRPr lang="cs-CZ" sz="24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400" dirty="0" smtClean="0">
                          <a:effectLst/>
                        </a:rPr>
                        <a:t>2</a:t>
                      </a:r>
                      <a:r>
                        <a:rPr lang="cs-CZ" sz="2400" dirty="0">
                          <a:effectLst/>
                        </a:rPr>
                        <a:t>. 1. Zvýšení kvality a dostupnosti služeb vedoucí k sociální inkluzi</a:t>
                      </a:r>
                      <a:endParaRPr lang="cs-CZ" sz="2400" dirty="0">
                        <a:effectLst/>
                        <a:latin typeface="Calibri"/>
                        <a:ea typeface="Calibri"/>
                        <a:cs typeface="Calibri"/>
                      </a:endParaRPr>
                    </a:p>
                  </a:txBody>
                  <a:tcPr marL="68580" marR="68580" marT="0" marB="0"/>
                </a:tc>
              </a:tr>
              <a:tr h="1910010">
                <a:tc>
                  <a:txBody>
                    <a:bodyPr/>
                    <a:lstStyle/>
                    <a:p>
                      <a:pPr algn="l">
                        <a:lnSpc>
                          <a:spcPct val="115000"/>
                        </a:lnSpc>
                        <a:spcAft>
                          <a:spcPts val="1000"/>
                        </a:spcAft>
                      </a:pPr>
                      <a:r>
                        <a:rPr lang="cs-CZ" sz="2400" b="0" dirty="0">
                          <a:effectLst/>
                        </a:rPr>
                        <a:t>Možná témata projektů:</a:t>
                      </a:r>
                      <a:endParaRPr lang="cs-CZ" sz="24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400">
                          <a:effectLst/>
                        </a:rPr>
                        <a:t>Pořízení, výstavba či rekonstrukce bytů, bytových domů, nebytových prostor a jejich přizpůsobení pro potřeby sociálního bydlení, včetně pořízení základního vybavení</a:t>
                      </a:r>
                      <a:endParaRPr lang="cs-CZ" sz="2400">
                        <a:effectLst/>
                        <a:latin typeface="Calibri"/>
                        <a:ea typeface="Calibri"/>
                        <a:cs typeface="Calibri"/>
                      </a:endParaRPr>
                    </a:p>
                  </a:txBody>
                  <a:tcPr marL="68580" marR="68580" marT="0" marB="0"/>
                </a:tc>
              </a:tr>
              <a:tr h="939176">
                <a:tc>
                  <a:txBody>
                    <a:bodyPr/>
                    <a:lstStyle/>
                    <a:p>
                      <a:pPr algn="l">
                        <a:lnSpc>
                          <a:spcPct val="115000"/>
                        </a:lnSpc>
                        <a:spcAft>
                          <a:spcPts val="1000"/>
                        </a:spcAft>
                      </a:pPr>
                      <a:r>
                        <a:rPr lang="cs-CZ" sz="2400" b="0">
                          <a:effectLst/>
                        </a:rPr>
                        <a:t>Možní příjemci dotace:</a:t>
                      </a:r>
                      <a:endParaRPr lang="cs-CZ" sz="2400" b="0">
                        <a:effectLst/>
                        <a:latin typeface="Calibri"/>
                        <a:ea typeface="Calibri"/>
                        <a:cs typeface="Calibri"/>
                      </a:endParaRPr>
                    </a:p>
                  </a:txBody>
                  <a:tcPr marL="68580" marR="68580" marT="0" marB="0"/>
                </a:tc>
                <a:tc>
                  <a:txBody>
                    <a:bodyPr/>
                    <a:lstStyle/>
                    <a:p>
                      <a:pPr algn="just">
                        <a:lnSpc>
                          <a:spcPct val="115000"/>
                        </a:lnSpc>
                        <a:spcAft>
                          <a:spcPts val="1000"/>
                        </a:spcAft>
                      </a:pPr>
                      <a:r>
                        <a:rPr lang="cs-CZ" sz="2400">
                          <a:effectLst/>
                        </a:rPr>
                        <a:t>Obce, NNO, církve, církevní organizace</a:t>
                      </a:r>
                      <a:endParaRPr lang="cs-CZ" sz="2400">
                        <a:effectLst/>
                        <a:latin typeface="Calibri"/>
                        <a:ea typeface="Calibri"/>
                        <a:cs typeface="Calibri"/>
                      </a:endParaRPr>
                    </a:p>
                  </a:txBody>
                  <a:tcPr marL="68580" marR="68580" marT="0" marB="0"/>
                </a:tc>
              </a:tr>
              <a:tr h="2057680">
                <a:tc>
                  <a:txBody>
                    <a:bodyPr/>
                    <a:lstStyle/>
                    <a:p>
                      <a:pPr algn="l">
                        <a:lnSpc>
                          <a:spcPct val="115000"/>
                        </a:lnSpc>
                        <a:spcAft>
                          <a:spcPts val="1000"/>
                        </a:spcAft>
                      </a:pPr>
                      <a:r>
                        <a:rPr lang="cs-CZ" sz="2400" b="0" dirty="0" smtClean="0">
                          <a:effectLst/>
                        </a:rPr>
                        <a:t>Min./max. celkové </a:t>
                      </a:r>
                      <a:r>
                        <a:rPr lang="cs-CZ" sz="2400" b="0" dirty="0" err="1" smtClean="0">
                          <a:effectLst/>
                        </a:rPr>
                        <a:t>zp</a:t>
                      </a:r>
                      <a:r>
                        <a:rPr lang="cs-CZ" sz="2400" b="0" dirty="0" smtClean="0">
                          <a:effectLst/>
                        </a:rPr>
                        <a:t>. výdaje v Kč:</a:t>
                      </a:r>
                      <a:endParaRPr lang="cs-CZ" sz="24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400" dirty="0">
                          <a:effectLst/>
                        </a:rPr>
                        <a:t>50 000 – 5 000 000</a:t>
                      </a:r>
                      <a:endParaRPr lang="cs-CZ" sz="240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28731244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2752000937"/>
              </p:ext>
            </p:extLst>
          </p:nvPr>
        </p:nvGraphicFramePr>
        <p:xfrm>
          <a:off x="0" y="0"/>
          <a:ext cx="9144000" cy="6858375"/>
        </p:xfrm>
        <a:graphic>
          <a:graphicData uri="http://schemas.openxmlformats.org/drawingml/2006/table">
            <a:tbl>
              <a:tblPr firstRow="1" firstCol="1" bandRow="1">
                <a:tableStyleId>{5C22544A-7EE6-4342-B048-85BDC9FD1C3A}</a:tableStyleId>
              </a:tblPr>
              <a:tblGrid>
                <a:gridCol w="2051720"/>
                <a:gridCol w="7092280"/>
              </a:tblGrid>
              <a:tr h="416123">
                <a:tc>
                  <a:txBody>
                    <a:bodyPr/>
                    <a:lstStyle/>
                    <a:p>
                      <a:pPr algn="just">
                        <a:lnSpc>
                          <a:spcPct val="115000"/>
                        </a:lnSpc>
                        <a:spcAft>
                          <a:spcPts val="1000"/>
                        </a:spcAft>
                      </a:pPr>
                      <a:r>
                        <a:rPr lang="cs-CZ" sz="2200" b="0" dirty="0">
                          <a:effectLst/>
                        </a:rPr>
                        <a:t>Opatření CLLD:</a:t>
                      </a:r>
                      <a:endParaRPr lang="cs-CZ" sz="2200" b="0" dirty="0">
                        <a:effectLst/>
                        <a:latin typeface="Calibri"/>
                        <a:ea typeface="Calibri"/>
                        <a:cs typeface="Calibri"/>
                      </a:endParaRPr>
                    </a:p>
                  </a:txBody>
                  <a:tcPr marL="57483" marR="57483" marT="0" marB="0"/>
                </a:tc>
                <a:tc>
                  <a:txBody>
                    <a:bodyPr/>
                    <a:lstStyle/>
                    <a:p>
                      <a:pPr algn="just">
                        <a:lnSpc>
                          <a:spcPct val="115000"/>
                        </a:lnSpc>
                        <a:spcAft>
                          <a:spcPts val="1000"/>
                        </a:spcAft>
                      </a:pPr>
                      <a:r>
                        <a:rPr lang="cs-CZ" sz="2200" dirty="0">
                          <a:effectLst/>
                        </a:rPr>
                        <a:t>1.5 Bezpečná doprava</a:t>
                      </a:r>
                      <a:endParaRPr lang="cs-CZ" sz="2200" dirty="0">
                        <a:effectLst/>
                        <a:latin typeface="Calibri"/>
                        <a:ea typeface="Calibri"/>
                        <a:cs typeface="Calibri"/>
                      </a:endParaRPr>
                    </a:p>
                  </a:txBody>
                  <a:tcPr marL="57483" marR="57483" marT="0" marB="0"/>
                </a:tc>
              </a:tr>
              <a:tr h="708621">
                <a:tc>
                  <a:txBody>
                    <a:bodyPr/>
                    <a:lstStyle/>
                    <a:p>
                      <a:pPr algn="l">
                        <a:lnSpc>
                          <a:spcPct val="115000"/>
                        </a:lnSpc>
                        <a:spcAft>
                          <a:spcPts val="1000"/>
                        </a:spcAft>
                      </a:pPr>
                      <a:r>
                        <a:rPr lang="cs-CZ" sz="2200" b="0" dirty="0">
                          <a:effectLst/>
                        </a:rPr>
                        <a:t>Vazba na SC IROP:</a:t>
                      </a:r>
                      <a:endParaRPr lang="cs-CZ" sz="2200" b="0" dirty="0">
                        <a:effectLst/>
                        <a:latin typeface="Calibri"/>
                        <a:ea typeface="Calibri"/>
                        <a:cs typeface="Calibri"/>
                      </a:endParaRPr>
                    </a:p>
                  </a:txBody>
                  <a:tcPr marL="57483" marR="57483" marT="0" marB="0"/>
                </a:tc>
                <a:tc>
                  <a:txBody>
                    <a:bodyPr/>
                    <a:lstStyle/>
                    <a:p>
                      <a:pPr algn="just">
                        <a:lnSpc>
                          <a:spcPct val="115000"/>
                        </a:lnSpc>
                        <a:spcAft>
                          <a:spcPts val="1000"/>
                        </a:spcAft>
                      </a:pPr>
                      <a:r>
                        <a:rPr lang="cs-CZ" sz="2200" dirty="0" smtClean="0">
                          <a:effectLst/>
                        </a:rPr>
                        <a:t>1</a:t>
                      </a:r>
                      <a:r>
                        <a:rPr lang="cs-CZ" sz="2200" dirty="0">
                          <a:effectLst/>
                        </a:rPr>
                        <a:t>. 2. Zvýšení podílu udržitelných forem dopravy</a:t>
                      </a:r>
                      <a:endParaRPr lang="cs-CZ" sz="2200" dirty="0">
                        <a:effectLst/>
                        <a:latin typeface="Calibri"/>
                        <a:ea typeface="Calibri"/>
                        <a:cs typeface="Calibri"/>
                      </a:endParaRPr>
                    </a:p>
                  </a:txBody>
                  <a:tcPr marL="57483" marR="57483" marT="0" marB="0"/>
                </a:tc>
              </a:tr>
              <a:tr h="2799412">
                <a:tc>
                  <a:txBody>
                    <a:bodyPr/>
                    <a:lstStyle/>
                    <a:p>
                      <a:pPr algn="l">
                        <a:lnSpc>
                          <a:spcPct val="115000"/>
                        </a:lnSpc>
                        <a:spcAft>
                          <a:spcPts val="1000"/>
                        </a:spcAft>
                      </a:pPr>
                      <a:r>
                        <a:rPr lang="cs-CZ" sz="2200" b="0" dirty="0">
                          <a:effectLst/>
                        </a:rPr>
                        <a:t>Možná témata projektů:</a:t>
                      </a:r>
                      <a:endParaRPr lang="cs-CZ" sz="2200" b="0" dirty="0">
                        <a:effectLst/>
                        <a:latin typeface="Calibri"/>
                        <a:ea typeface="Calibri"/>
                        <a:cs typeface="Calibri"/>
                      </a:endParaRPr>
                    </a:p>
                  </a:txBody>
                  <a:tcPr marL="57483" marR="57483" marT="0" marB="0"/>
                </a:tc>
                <a:tc>
                  <a:txBody>
                    <a:bodyPr/>
                    <a:lstStyle/>
                    <a:p>
                      <a:pPr algn="l">
                        <a:lnSpc>
                          <a:spcPct val="115000"/>
                        </a:lnSpc>
                        <a:spcAft>
                          <a:spcPts val="1000"/>
                        </a:spcAft>
                      </a:pPr>
                      <a:r>
                        <a:rPr lang="cs-CZ" sz="2200" dirty="0">
                          <a:effectLst/>
                        </a:rPr>
                        <a:t>Budování dopravních bezpečnostních opatření na komunikacích.</a:t>
                      </a:r>
                    </a:p>
                    <a:p>
                      <a:pPr algn="l">
                        <a:lnSpc>
                          <a:spcPct val="115000"/>
                        </a:lnSpc>
                        <a:spcAft>
                          <a:spcPts val="1000"/>
                        </a:spcAft>
                      </a:pPr>
                      <a:r>
                        <a:rPr lang="cs-CZ" sz="2200" dirty="0">
                          <a:effectLst/>
                        </a:rPr>
                        <a:t>Přizpůsobování komunikací osobám s omezenou pohyblivostí či orientací (budování bezbariérových přístupů, zvuková signalizace apod.).</a:t>
                      </a:r>
                    </a:p>
                    <a:p>
                      <a:pPr algn="l">
                        <a:lnSpc>
                          <a:spcPct val="115000"/>
                        </a:lnSpc>
                        <a:spcAft>
                          <a:spcPts val="1000"/>
                        </a:spcAft>
                      </a:pPr>
                      <a:r>
                        <a:rPr lang="cs-CZ" sz="2200" dirty="0">
                          <a:effectLst/>
                        </a:rPr>
                        <a:t>Výstavba a modernizace cyklostezek a cyklotras pro dopravu osob do zaměstnání, za službami   </a:t>
                      </a:r>
                      <a:endParaRPr lang="cs-CZ" sz="2200" dirty="0">
                        <a:effectLst/>
                        <a:latin typeface="Calibri"/>
                        <a:ea typeface="Calibri"/>
                        <a:cs typeface="Calibri"/>
                      </a:endParaRPr>
                    </a:p>
                  </a:txBody>
                  <a:tcPr marL="57483" marR="57483" marT="0" marB="0"/>
                </a:tc>
              </a:tr>
              <a:tr h="861779">
                <a:tc>
                  <a:txBody>
                    <a:bodyPr/>
                    <a:lstStyle/>
                    <a:p>
                      <a:pPr algn="l">
                        <a:lnSpc>
                          <a:spcPct val="115000"/>
                        </a:lnSpc>
                        <a:spcAft>
                          <a:spcPts val="1000"/>
                        </a:spcAft>
                      </a:pPr>
                      <a:r>
                        <a:rPr lang="cs-CZ" sz="2200" b="0" dirty="0">
                          <a:effectLst/>
                        </a:rPr>
                        <a:t>Možní příjemci dotace:</a:t>
                      </a:r>
                      <a:endParaRPr lang="cs-CZ" sz="2200" b="0" dirty="0">
                        <a:effectLst/>
                        <a:latin typeface="Calibri"/>
                        <a:ea typeface="Calibri"/>
                        <a:cs typeface="Calibri"/>
                      </a:endParaRPr>
                    </a:p>
                  </a:txBody>
                  <a:tcPr marL="57483" marR="57483" marT="0" marB="0"/>
                </a:tc>
                <a:tc>
                  <a:txBody>
                    <a:bodyPr/>
                    <a:lstStyle/>
                    <a:p>
                      <a:pPr algn="just">
                        <a:lnSpc>
                          <a:spcPct val="115000"/>
                        </a:lnSpc>
                        <a:spcAft>
                          <a:spcPts val="1000"/>
                        </a:spcAft>
                      </a:pPr>
                      <a:r>
                        <a:rPr lang="cs-CZ" sz="2200" dirty="0">
                          <a:effectLst/>
                        </a:rPr>
                        <a:t>Obce, DSO, organizace </a:t>
                      </a:r>
                      <a:r>
                        <a:rPr lang="cs-CZ" sz="2200" dirty="0" err="1">
                          <a:effectLst/>
                        </a:rPr>
                        <a:t>zřízované</a:t>
                      </a:r>
                      <a:r>
                        <a:rPr lang="cs-CZ" sz="2200" dirty="0">
                          <a:effectLst/>
                        </a:rPr>
                        <a:t> nebo zakládané obcemi, organizace zřizované nebo zakládané DSO</a:t>
                      </a:r>
                      <a:endParaRPr lang="cs-CZ" sz="2200" dirty="0">
                        <a:effectLst/>
                        <a:latin typeface="Calibri"/>
                        <a:ea typeface="Calibri"/>
                        <a:cs typeface="Calibri"/>
                      </a:endParaRPr>
                    </a:p>
                  </a:txBody>
                  <a:tcPr marL="57483" marR="57483" marT="0" marB="0"/>
                </a:tc>
              </a:tr>
              <a:tr h="1306951">
                <a:tc>
                  <a:txBody>
                    <a:bodyPr/>
                    <a:lstStyle/>
                    <a:p>
                      <a:pPr algn="l">
                        <a:lnSpc>
                          <a:spcPct val="115000"/>
                        </a:lnSpc>
                        <a:spcAft>
                          <a:spcPts val="1000"/>
                        </a:spcAft>
                      </a:pPr>
                      <a:r>
                        <a:rPr lang="cs-CZ" sz="2200" b="0" dirty="0" smtClean="0">
                          <a:effectLst/>
                        </a:rPr>
                        <a:t>Min./max. celkové </a:t>
                      </a:r>
                      <a:r>
                        <a:rPr lang="cs-CZ" sz="2200" b="0" dirty="0" err="1" smtClean="0">
                          <a:effectLst/>
                        </a:rPr>
                        <a:t>zp</a:t>
                      </a:r>
                      <a:r>
                        <a:rPr lang="cs-CZ" sz="2200" b="0" dirty="0" smtClean="0">
                          <a:effectLst/>
                        </a:rPr>
                        <a:t>. výdaje v Kč:</a:t>
                      </a:r>
                      <a:endParaRPr lang="cs-CZ" sz="2200" b="0" dirty="0">
                        <a:effectLst/>
                        <a:latin typeface="Calibri"/>
                        <a:ea typeface="Calibri"/>
                        <a:cs typeface="Calibri"/>
                      </a:endParaRPr>
                    </a:p>
                  </a:txBody>
                  <a:tcPr marL="57483" marR="57483" marT="0" marB="0"/>
                </a:tc>
                <a:tc>
                  <a:txBody>
                    <a:bodyPr/>
                    <a:lstStyle/>
                    <a:p>
                      <a:pPr algn="just">
                        <a:lnSpc>
                          <a:spcPct val="115000"/>
                        </a:lnSpc>
                        <a:spcAft>
                          <a:spcPts val="1000"/>
                        </a:spcAft>
                      </a:pPr>
                      <a:r>
                        <a:rPr lang="cs-CZ" sz="2200" dirty="0">
                          <a:effectLst/>
                        </a:rPr>
                        <a:t>50 000 – 5 000 000</a:t>
                      </a:r>
                      <a:endParaRPr lang="cs-CZ" sz="2200" dirty="0">
                        <a:effectLst/>
                        <a:latin typeface="Calibri"/>
                        <a:ea typeface="Calibri"/>
                        <a:cs typeface="Calibri"/>
                      </a:endParaRPr>
                    </a:p>
                  </a:txBody>
                  <a:tcPr marL="57483" marR="57483" marT="0" marB="0"/>
                </a:tc>
              </a:tr>
            </a:tbl>
          </a:graphicData>
        </a:graphic>
      </p:graphicFrame>
    </p:spTree>
    <p:extLst>
      <p:ext uri="{BB962C8B-B14F-4D97-AF65-F5344CB8AC3E}">
        <p14:creationId xmlns:p14="http://schemas.microsoft.com/office/powerpoint/2010/main" val="13861885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2524530638"/>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2358462"/>
                <a:gridCol w="6785538"/>
              </a:tblGrid>
              <a:tr h="457911">
                <a:tc>
                  <a:txBody>
                    <a:bodyPr/>
                    <a:lstStyle/>
                    <a:p>
                      <a:pPr algn="just">
                        <a:lnSpc>
                          <a:spcPct val="115000"/>
                        </a:lnSpc>
                        <a:spcAft>
                          <a:spcPts val="1000"/>
                        </a:spcAft>
                      </a:pPr>
                      <a:r>
                        <a:rPr lang="cs-CZ" sz="2000" b="0" dirty="0">
                          <a:effectLst/>
                        </a:rPr>
                        <a:t>Opatření CLLD:</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1.6 Sociální podnikání</a:t>
                      </a:r>
                      <a:endParaRPr lang="cs-CZ" sz="2000" dirty="0">
                        <a:effectLst/>
                        <a:latin typeface="Calibri"/>
                        <a:ea typeface="Calibri"/>
                        <a:cs typeface="Calibri"/>
                      </a:endParaRPr>
                    </a:p>
                  </a:txBody>
                  <a:tcPr marL="68580" marR="68580" marT="0" marB="0"/>
                </a:tc>
              </a:tr>
              <a:tr h="948436">
                <a:tc>
                  <a:txBody>
                    <a:bodyPr/>
                    <a:lstStyle/>
                    <a:p>
                      <a:pPr algn="l">
                        <a:lnSpc>
                          <a:spcPct val="115000"/>
                        </a:lnSpc>
                        <a:spcAft>
                          <a:spcPts val="1000"/>
                        </a:spcAft>
                      </a:pPr>
                      <a:r>
                        <a:rPr lang="cs-CZ" sz="2000" b="0" dirty="0" smtClean="0">
                          <a:effectLst/>
                        </a:rPr>
                        <a:t>SC </a:t>
                      </a:r>
                      <a:r>
                        <a:rPr lang="cs-CZ" sz="2000" b="0" dirty="0">
                          <a:effectLst/>
                        </a:rPr>
                        <a:t>IROP:</a:t>
                      </a:r>
                      <a:endParaRPr lang="cs-CZ" sz="2000" b="0" dirty="0">
                        <a:effectLst/>
                        <a:latin typeface="Calibri"/>
                        <a:ea typeface="Calibri"/>
                        <a:cs typeface="Calibri"/>
                      </a:endParaRPr>
                    </a:p>
                  </a:txBody>
                  <a:tcPr marL="68580" marR="68580" marT="0" marB="0"/>
                </a:tc>
                <a:tc>
                  <a:txBody>
                    <a:bodyPr/>
                    <a:lstStyle/>
                    <a:p>
                      <a:pPr algn="l">
                        <a:lnSpc>
                          <a:spcPct val="115000"/>
                        </a:lnSpc>
                        <a:spcAft>
                          <a:spcPts val="1000"/>
                        </a:spcAft>
                      </a:pPr>
                      <a:r>
                        <a:rPr lang="cs-CZ" sz="2000" dirty="0" smtClean="0">
                          <a:effectLst/>
                        </a:rPr>
                        <a:t>2</a:t>
                      </a:r>
                      <a:r>
                        <a:rPr lang="cs-CZ" sz="2000" dirty="0">
                          <a:effectLst/>
                        </a:rPr>
                        <a:t>. 2. Vznik nových a rozvoj existujících podnikatelských aktivit v oblasti sociálního podnikání</a:t>
                      </a:r>
                      <a:endParaRPr lang="cs-CZ" sz="2000" dirty="0">
                        <a:effectLst/>
                        <a:latin typeface="Calibri"/>
                        <a:ea typeface="Calibri"/>
                        <a:cs typeface="Calibri"/>
                      </a:endParaRPr>
                    </a:p>
                  </a:txBody>
                  <a:tcPr marL="68580" marR="68580" marT="0" marB="0"/>
                </a:tc>
              </a:tr>
              <a:tr h="2084493">
                <a:tc>
                  <a:txBody>
                    <a:bodyPr/>
                    <a:lstStyle/>
                    <a:p>
                      <a:pPr algn="l">
                        <a:lnSpc>
                          <a:spcPct val="115000"/>
                        </a:lnSpc>
                        <a:spcAft>
                          <a:spcPts val="1000"/>
                        </a:spcAft>
                      </a:pPr>
                      <a:r>
                        <a:rPr lang="cs-CZ" sz="2000" b="0" dirty="0">
                          <a:effectLst/>
                        </a:rPr>
                        <a:t>Možná témata projektů:</a:t>
                      </a:r>
                      <a:endParaRPr lang="cs-CZ" sz="2000" b="0" dirty="0">
                        <a:effectLst/>
                        <a:latin typeface="Calibri"/>
                        <a:ea typeface="Calibri"/>
                        <a:cs typeface="Calibri"/>
                      </a:endParaRPr>
                    </a:p>
                  </a:txBody>
                  <a:tcPr marL="68580" marR="68580" marT="0" marB="0"/>
                </a:tc>
                <a:tc>
                  <a:txBody>
                    <a:bodyPr/>
                    <a:lstStyle/>
                    <a:p>
                      <a:pPr algn="l">
                        <a:lnSpc>
                          <a:spcPct val="115000"/>
                        </a:lnSpc>
                        <a:spcAft>
                          <a:spcPts val="1000"/>
                        </a:spcAft>
                      </a:pPr>
                      <a:r>
                        <a:rPr lang="cs-CZ" sz="2000">
                          <a:effectLst/>
                        </a:rPr>
                        <a:t>Podpora vzniku nových sociálních podniků. </a:t>
                      </a:r>
                    </a:p>
                    <a:p>
                      <a:pPr algn="l">
                        <a:lnSpc>
                          <a:spcPct val="115000"/>
                        </a:lnSpc>
                        <a:spcAft>
                          <a:spcPts val="1000"/>
                        </a:spcAft>
                      </a:pPr>
                      <a:r>
                        <a:rPr lang="cs-CZ" sz="2000">
                          <a:effectLst/>
                        </a:rPr>
                        <a:t>Rozšiřování kapacit stávajících sociálních podniků. </a:t>
                      </a:r>
                    </a:p>
                    <a:p>
                      <a:pPr algn="l">
                        <a:lnSpc>
                          <a:spcPct val="115000"/>
                        </a:lnSpc>
                        <a:spcAft>
                          <a:spcPts val="1000"/>
                        </a:spcAft>
                      </a:pPr>
                      <a:r>
                        <a:rPr lang="cs-CZ" sz="2000">
                          <a:effectLst/>
                        </a:rPr>
                        <a:t>Pořízení potřebného vybavení pro sociální podnik.</a:t>
                      </a:r>
                      <a:endParaRPr lang="cs-CZ" sz="2000">
                        <a:effectLst/>
                        <a:latin typeface="Calibri"/>
                        <a:ea typeface="Calibri"/>
                        <a:cs typeface="Calibri"/>
                      </a:endParaRPr>
                    </a:p>
                  </a:txBody>
                  <a:tcPr marL="68580" marR="68580" marT="0" marB="0"/>
                </a:tc>
              </a:tr>
              <a:tr h="1438640">
                <a:tc>
                  <a:txBody>
                    <a:bodyPr/>
                    <a:lstStyle/>
                    <a:p>
                      <a:pPr algn="l">
                        <a:lnSpc>
                          <a:spcPct val="115000"/>
                        </a:lnSpc>
                        <a:spcAft>
                          <a:spcPts val="1000"/>
                        </a:spcAft>
                      </a:pPr>
                      <a:r>
                        <a:rPr lang="cs-CZ" sz="2000" b="0">
                          <a:effectLst/>
                        </a:rPr>
                        <a:t>Možní příjemci dotace:</a:t>
                      </a:r>
                      <a:endParaRPr lang="cs-CZ" sz="2000" b="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OSVČ</a:t>
                      </a:r>
                      <a:r>
                        <a:rPr lang="cs-CZ" sz="2000" dirty="0" smtClean="0">
                          <a:effectLst/>
                        </a:rPr>
                        <a:t>, MSP</a:t>
                      </a:r>
                      <a:r>
                        <a:rPr lang="cs-CZ" sz="2000" dirty="0">
                          <a:effectLst/>
                        </a:rPr>
                        <a:t>, obce, organizace zřizované nebo zakládané obcemi, DSO, organizace zřizované nebo zakládané DSO, NNO, církve, církevní organizace</a:t>
                      </a:r>
                      <a:endParaRPr lang="cs-CZ" sz="2000" dirty="0">
                        <a:effectLst/>
                        <a:latin typeface="Calibri"/>
                        <a:ea typeface="Calibri"/>
                        <a:cs typeface="Calibri"/>
                      </a:endParaRPr>
                    </a:p>
                  </a:txBody>
                  <a:tcPr marL="68580" marR="68580" marT="0" marB="0"/>
                </a:tc>
              </a:tr>
              <a:tr h="1928520">
                <a:tc>
                  <a:txBody>
                    <a:bodyPr/>
                    <a:lstStyle/>
                    <a:p>
                      <a:pPr algn="l">
                        <a:lnSpc>
                          <a:spcPct val="115000"/>
                        </a:lnSpc>
                        <a:spcAft>
                          <a:spcPts val="1000"/>
                        </a:spcAft>
                      </a:pPr>
                      <a:r>
                        <a:rPr lang="cs-CZ" sz="2000" b="0" dirty="0" smtClean="0">
                          <a:effectLst/>
                        </a:rPr>
                        <a:t>Min./max. celkové </a:t>
                      </a:r>
                      <a:r>
                        <a:rPr lang="cs-CZ" sz="2000" b="0" dirty="0" err="1" smtClean="0">
                          <a:effectLst/>
                        </a:rPr>
                        <a:t>zp</a:t>
                      </a:r>
                      <a:r>
                        <a:rPr lang="cs-CZ" sz="2000" b="0" dirty="0" smtClean="0">
                          <a:effectLst/>
                        </a:rPr>
                        <a:t>. výdaje v Kč:</a:t>
                      </a:r>
                    </a:p>
                  </a:txBody>
                  <a:tcPr marL="68580" marR="68580" marT="0" marB="0"/>
                </a:tc>
                <a:tc>
                  <a:txBody>
                    <a:bodyPr/>
                    <a:lstStyle/>
                    <a:p>
                      <a:pPr algn="just">
                        <a:lnSpc>
                          <a:spcPct val="115000"/>
                        </a:lnSpc>
                        <a:spcAft>
                          <a:spcPts val="1000"/>
                        </a:spcAft>
                      </a:pPr>
                      <a:r>
                        <a:rPr lang="cs-CZ" sz="2000" dirty="0">
                          <a:effectLst/>
                        </a:rPr>
                        <a:t>50 000 – 2 500 000</a:t>
                      </a:r>
                      <a:endParaRPr lang="cs-CZ" sz="200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22021776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272"/>
            <a:ext cx="8229600" cy="985000"/>
          </a:xfrm>
        </p:spPr>
        <p:txBody>
          <a:bodyPr/>
          <a:lstStyle/>
          <a:p>
            <a:r>
              <a:rPr lang="cs-CZ" dirty="0" smtClean="0"/>
              <a:t>PRV</a:t>
            </a:r>
            <a:endParaRPr lang="cs-CZ" dirty="0"/>
          </a:p>
        </p:txBody>
      </p:sp>
      <p:sp>
        <p:nvSpPr>
          <p:cNvPr id="3" name="Zástupný symbol pro obsah 2"/>
          <p:cNvSpPr>
            <a:spLocks noGrp="1"/>
          </p:cNvSpPr>
          <p:nvPr>
            <p:ph idx="1"/>
          </p:nvPr>
        </p:nvSpPr>
        <p:spPr>
          <a:xfrm>
            <a:off x="467544" y="1052736"/>
            <a:ext cx="8496944" cy="4572000"/>
          </a:xfrm>
        </p:spPr>
        <p:txBody>
          <a:bodyPr>
            <a:normAutofit fontScale="92500"/>
          </a:bodyPr>
          <a:lstStyle/>
          <a:p>
            <a:r>
              <a:rPr lang="cs-CZ" dirty="0" smtClean="0"/>
              <a:t>Celková alokace </a:t>
            </a:r>
            <a:r>
              <a:rPr lang="cs-CZ" dirty="0" smtClean="0">
                <a:solidFill>
                  <a:schemeClr val="accent1"/>
                </a:solidFill>
              </a:rPr>
              <a:t>42 922 770</a:t>
            </a:r>
            <a:r>
              <a:rPr lang="cs-CZ" dirty="0" smtClean="0"/>
              <a:t> Kč</a:t>
            </a:r>
          </a:p>
          <a:p>
            <a:endParaRPr lang="cs-CZ" dirty="0"/>
          </a:p>
          <a:p>
            <a:r>
              <a:rPr lang="cs-CZ" dirty="0" smtClean="0"/>
              <a:t>5 opatření</a:t>
            </a:r>
          </a:p>
          <a:p>
            <a:pPr lvl="1">
              <a:buFont typeface="Wingdings" panose="05000000000000000000" pitchFamily="2" charset="2"/>
              <a:buChar char="Ø"/>
            </a:pPr>
            <a:r>
              <a:rPr lang="cs-CZ" dirty="0" smtClean="0"/>
              <a:t>Neproduktivní investice v lesích      3 000 000	Kč</a:t>
            </a:r>
          </a:p>
          <a:p>
            <a:pPr lvl="1">
              <a:buFont typeface="Wingdings" panose="05000000000000000000" pitchFamily="2" charset="2"/>
              <a:buChar char="Ø"/>
            </a:pPr>
            <a:r>
              <a:rPr lang="cs-CZ" dirty="0" smtClean="0"/>
              <a:t>Rozvoj podnikání na venkově       15 000 000 </a:t>
            </a:r>
            <a:r>
              <a:rPr lang="cs-CZ" sz="2400" dirty="0" smtClean="0"/>
              <a:t>Kč</a:t>
            </a:r>
          </a:p>
          <a:p>
            <a:pPr lvl="1">
              <a:buFont typeface="Wingdings" panose="05000000000000000000" pitchFamily="2" charset="2"/>
              <a:buChar char="Ø"/>
            </a:pPr>
            <a:r>
              <a:rPr lang="cs-CZ" dirty="0" smtClean="0"/>
              <a:t>Rozvoj zemědělských podniků      15 000 000 Kč</a:t>
            </a:r>
          </a:p>
          <a:p>
            <a:pPr lvl="1">
              <a:buFont typeface="Wingdings" panose="05000000000000000000" pitchFamily="2" charset="2"/>
              <a:buChar char="Ø"/>
            </a:pPr>
            <a:r>
              <a:rPr lang="cs-CZ" dirty="0" smtClean="0"/>
              <a:t>S produkty na trh 			     5 000 000 Kč</a:t>
            </a:r>
          </a:p>
          <a:p>
            <a:pPr lvl="1">
              <a:buFont typeface="Wingdings" panose="05000000000000000000" pitchFamily="2" charset="2"/>
              <a:buChar char="Ø"/>
            </a:pPr>
            <a:r>
              <a:rPr lang="cs-CZ" dirty="0" smtClean="0"/>
              <a:t>Lesnická a zemědělská  infrastruktura, pozemkové úpravy		                           2 968 070 Kč</a:t>
            </a:r>
          </a:p>
          <a:p>
            <a:pPr lvl="1">
              <a:buFont typeface="Wingdings" panose="05000000000000000000" pitchFamily="2" charset="2"/>
              <a:buChar char="Ø"/>
            </a:pPr>
            <a:r>
              <a:rPr lang="cs-CZ" dirty="0" smtClean="0"/>
              <a:t>Projekty spolupráce                          1 954 700 Kč</a:t>
            </a:r>
          </a:p>
          <a:p>
            <a:endParaRPr lang="cs-CZ" dirty="0"/>
          </a:p>
          <a:p>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40095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827040497"/>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1928347"/>
                <a:gridCol w="7215653"/>
              </a:tblGrid>
              <a:tr h="321213">
                <a:tc>
                  <a:txBody>
                    <a:bodyPr/>
                    <a:lstStyle/>
                    <a:p>
                      <a:pPr algn="just">
                        <a:lnSpc>
                          <a:spcPct val="115000"/>
                        </a:lnSpc>
                        <a:spcAft>
                          <a:spcPts val="0"/>
                        </a:spcAft>
                      </a:pPr>
                      <a:r>
                        <a:rPr lang="cs-CZ" sz="1800" b="0" dirty="0">
                          <a:effectLst/>
                        </a:rPr>
                        <a:t>Název </a:t>
                      </a:r>
                      <a:r>
                        <a:rPr lang="cs-CZ" sz="1800" b="0" dirty="0" err="1">
                          <a:effectLst/>
                        </a:rPr>
                        <a:t>Fiche</a:t>
                      </a:r>
                      <a:r>
                        <a:rPr lang="cs-CZ" sz="1800" b="0" dirty="0">
                          <a:effectLst/>
                        </a:rPr>
                        <a:t> </a:t>
                      </a:r>
                      <a:endParaRPr lang="cs-CZ" sz="1800" b="0" dirty="0">
                        <a:effectLst/>
                        <a:latin typeface="Calibri"/>
                        <a:ea typeface="Calibri"/>
                        <a:cs typeface="Calibri"/>
                      </a:endParaRPr>
                    </a:p>
                  </a:txBody>
                  <a:tcPr marL="20250" marR="20250" marT="0" marB="0"/>
                </a:tc>
                <a:tc>
                  <a:txBody>
                    <a:bodyPr/>
                    <a:lstStyle/>
                    <a:p>
                      <a:pPr algn="just">
                        <a:lnSpc>
                          <a:spcPct val="115000"/>
                        </a:lnSpc>
                        <a:spcAft>
                          <a:spcPts val="1000"/>
                        </a:spcAft>
                      </a:pPr>
                      <a:r>
                        <a:rPr lang="cs-CZ" sz="1800">
                          <a:effectLst/>
                        </a:rPr>
                        <a:t>3.1. Neproduktivní investice v lesích</a:t>
                      </a:r>
                      <a:endParaRPr lang="cs-CZ" sz="1800">
                        <a:effectLst/>
                        <a:latin typeface="Calibri"/>
                        <a:ea typeface="Calibri"/>
                        <a:cs typeface="Calibri"/>
                      </a:endParaRPr>
                    </a:p>
                  </a:txBody>
                  <a:tcPr marL="20250" marR="20250" marT="0" marB="0"/>
                </a:tc>
              </a:tr>
              <a:tr h="4518983">
                <a:tc>
                  <a:txBody>
                    <a:bodyPr/>
                    <a:lstStyle/>
                    <a:p>
                      <a:pPr algn="just">
                        <a:lnSpc>
                          <a:spcPct val="115000"/>
                        </a:lnSpc>
                        <a:spcAft>
                          <a:spcPts val="1000"/>
                        </a:spcAft>
                      </a:pPr>
                      <a:r>
                        <a:rPr lang="cs-CZ" sz="1800" b="0" dirty="0">
                          <a:effectLst/>
                        </a:rPr>
                        <a:t>Oblasti podpory</a:t>
                      </a:r>
                      <a:endParaRPr lang="cs-CZ" sz="1800" b="0" dirty="0">
                        <a:effectLst/>
                        <a:latin typeface="Calibri"/>
                        <a:ea typeface="Calibri"/>
                        <a:cs typeface="Calibri"/>
                      </a:endParaRPr>
                    </a:p>
                  </a:txBody>
                  <a:tcPr marL="20250" marR="20250" marT="0" marB="0"/>
                </a:tc>
                <a:tc>
                  <a:txBody>
                    <a:bodyPr/>
                    <a:lstStyle/>
                    <a:p>
                      <a:pPr marL="171450" indent="-171450" algn="just">
                        <a:lnSpc>
                          <a:spcPct val="115000"/>
                        </a:lnSpc>
                        <a:spcAft>
                          <a:spcPts val="1000"/>
                        </a:spcAft>
                        <a:buFontTx/>
                        <a:buChar char="-"/>
                      </a:pPr>
                      <a:r>
                        <a:rPr lang="cs-CZ" sz="1800" b="0" dirty="0" smtClean="0">
                          <a:effectLst/>
                        </a:rPr>
                        <a:t>projekty </a:t>
                      </a:r>
                      <a:r>
                        <a:rPr lang="cs-CZ" sz="1800" b="0" dirty="0">
                          <a:effectLst/>
                        </a:rPr>
                        <a:t>zaměřené na posílení rekreační funkce </a:t>
                      </a:r>
                      <a:r>
                        <a:rPr lang="cs-CZ" sz="1800" b="0" dirty="0" smtClean="0">
                          <a:effectLst/>
                        </a:rPr>
                        <a:t>lesa</a:t>
                      </a:r>
                      <a:r>
                        <a:rPr lang="cs-CZ" sz="1800" b="0" baseline="0" dirty="0" smtClean="0">
                          <a:effectLst/>
                        </a:rPr>
                        <a:t> (</a:t>
                      </a:r>
                      <a:r>
                        <a:rPr lang="cs-CZ" sz="1800" b="0" dirty="0" smtClean="0">
                          <a:effectLst/>
                        </a:rPr>
                        <a:t>např</a:t>
                      </a:r>
                      <a:r>
                        <a:rPr lang="cs-CZ" sz="1800" b="0" dirty="0">
                          <a:effectLst/>
                        </a:rPr>
                        <a:t>. značení, výstavba a rekonstrukce stezek pro turisty (do šíře 2 m</a:t>
                      </a:r>
                      <a:r>
                        <a:rPr lang="cs-CZ" sz="1800" b="0" dirty="0" smtClean="0">
                          <a:effectLst/>
                        </a:rPr>
                        <a:t>), </a:t>
                      </a:r>
                      <a:r>
                        <a:rPr lang="cs-CZ" sz="1800" b="0" dirty="0">
                          <a:effectLst/>
                        </a:rPr>
                        <a:t>značení významných přírodních prvků, výstavba herních a naučných prvků, fitness </a:t>
                      </a:r>
                      <a:r>
                        <a:rPr lang="cs-CZ" sz="1800" b="0" dirty="0" smtClean="0">
                          <a:effectLst/>
                        </a:rPr>
                        <a:t>prvků) </a:t>
                      </a:r>
                    </a:p>
                    <a:p>
                      <a:pPr marL="171450" indent="-171450" algn="just">
                        <a:lnSpc>
                          <a:spcPct val="115000"/>
                        </a:lnSpc>
                        <a:spcAft>
                          <a:spcPts val="1000"/>
                        </a:spcAft>
                        <a:buFontTx/>
                        <a:buChar char="-"/>
                      </a:pPr>
                      <a:r>
                        <a:rPr lang="cs-CZ" sz="1800" b="0" dirty="0" smtClean="0">
                          <a:effectLst/>
                        </a:rPr>
                        <a:t>aktivity </a:t>
                      </a:r>
                      <a:r>
                        <a:rPr lang="cs-CZ" sz="1800" b="0" dirty="0">
                          <a:effectLst/>
                        </a:rPr>
                        <a:t>vedoucí k usměrňování návštěvnosti </a:t>
                      </a:r>
                      <a:r>
                        <a:rPr lang="cs-CZ" sz="1800" b="0" dirty="0" smtClean="0">
                          <a:effectLst/>
                        </a:rPr>
                        <a:t>území</a:t>
                      </a:r>
                      <a:r>
                        <a:rPr lang="cs-CZ" sz="1800" b="0" baseline="0" dirty="0" smtClean="0">
                          <a:effectLst/>
                        </a:rPr>
                        <a:t> (</a:t>
                      </a:r>
                      <a:r>
                        <a:rPr lang="cs-CZ" sz="1800" b="0" dirty="0" smtClean="0">
                          <a:effectLst/>
                        </a:rPr>
                        <a:t>např</a:t>
                      </a:r>
                      <a:r>
                        <a:rPr lang="cs-CZ" sz="1800" b="0" dirty="0">
                          <a:effectLst/>
                        </a:rPr>
                        <a:t>. zřizování odpočinkových stanovišť, přístřešků, informačních tabulí, </a:t>
                      </a:r>
                      <a:r>
                        <a:rPr lang="cs-CZ" sz="1800" b="0" dirty="0" smtClean="0">
                          <a:effectLst/>
                        </a:rPr>
                        <a:t>závory)</a:t>
                      </a:r>
                      <a:r>
                        <a:rPr lang="cs-CZ" sz="1800" b="0" baseline="0" dirty="0" smtClean="0">
                          <a:effectLst/>
                        </a:rPr>
                        <a:t> </a:t>
                      </a:r>
                    </a:p>
                    <a:p>
                      <a:pPr marL="171450" indent="-171450" algn="just">
                        <a:lnSpc>
                          <a:spcPct val="115000"/>
                        </a:lnSpc>
                        <a:spcAft>
                          <a:spcPts val="1000"/>
                        </a:spcAft>
                        <a:buFontTx/>
                        <a:buChar char="-"/>
                      </a:pPr>
                      <a:r>
                        <a:rPr lang="cs-CZ" sz="1800" b="0" dirty="0" smtClean="0">
                          <a:effectLst/>
                        </a:rPr>
                        <a:t>opatření </a:t>
                      </a:r>
                      <a:r>
                        <a:rPr lang="cs-CZ" sz="1800" b="0" dirty="0">
                          <a:effectLst/>
                        </a:rPr>
                        <a:t>k </a:t>
                      </a:r>
                      <a:r>
                        <a:rPr lang="cs-CZ" sz="1800" b="0" dirty="0" smtClean="0">
                          <a:effectLst/>
                        </a:rPr>
                        <a:t>údržbě lesního prostředí</a:t>
                      </a:r>
                      <a:r>
                        <a:rPr lang="cs-CZ" sz="1800" b="0" baseline="0" dirty="0" smtClean="0">
                          <a:effectLst/>
                        </a:rPr>
                        <a:t> </a:t>
                      </a:r>
                      <a:r>
                        <a:rPr lang="cs-CZ" sz="1800" baseline="0" dirty="0" smtClean="0">
                          <a:effectLst/>
                        </a:rPr>
                        <a:t>(</a:t>
                      </a:r>
                      <a:r>
                        <a:rPr lang="cs-CZ" sz="1800" dirty="0" smtClean="0">
                          <a:effectLst/>
                        </a:rPr>
                        <a:t>např</a:t>
                      </a:r>
                      <a:r>
                        <a:rPr lang="cs-CZ" sz="1800" dirty="0">
                          <a:effectLst/>
                        </a:rPr>
                        <a:t>. zařízení k odkládaní odpadků a opatření k zajištění bezpečnosti návštěvníků lesa, např. mostky, lávky, zábradlí, </a:t>
                      </a:r>
                      <a:r>
                        <a:rPr lang="cs-CZ" sz="1800" dirty="0" smtClean="0">
                          <a:effectLst/>
                        </a:rPr>
                        <a:t>stupně)</a:t>
                      </a:r>
                      <a:endParaRPr lang="cs-CZ" sz="1800" dirty="0">
                        <a:effectLst/>
                      </a:endParaRPr>
                    </a:p>
                    <a:p>
                      <a:pPr algn="just">
                        <a:lnSpc>
                          <a:spcPct val="115000"/>
                        </a:lnSpc>
                        <a:spcAft>
                          <a:spcPts val="1000"/>
                        </a:spcAft>
                      </a:pPr>
                      <a:r>
                        <a:rPr lang="cs-CZ" sz="1800" dirty="0">
                          <a:effectLst/>
                        </a:rPr>
                        <a:t>Projekty musí být realizovány na PUPFL </a:t>
                      </a:r>
                      <a:r>
                        <a:rPr lang="cs-CZ" sz="1800" dirty="0" smtClean="0">
                          <a:effectLst/>
                        </a:rPr>
                        <a:t>s</a:t>
                      </a:r>
                      <a:r>
                        <a:rPr lang="cs-CZ" sz="1800" dirty="0">
                          <a:effectLst/>
                        </a:rPr>
                        <a:t> výjimkou zvláště chráněných území a oblastí NATURA 2000. </a:t>
                      </a:r>
                      <a:endParaRPr lang="cs-CZ" sz="1800" dirty="0">
                        <a:effectLst/>
                        <a:latin typeface="Calibri"/>
                        <a:ea typeface="Calibri"/>
                        <a:cs typeface="Calibri"/>
                      </a:endParaRPr>
                    </a:p>
                  </a:txBody>
                  <a:tcPr marL="20250" marR="20250" marT="0" marB="0"/>
                </a:tc>
              </a:tr>
              <a:tr h="1008902">
                <a:tc>
                  <a:txBody>
                    <a:bodyPr/>
                    <a:lstStyle/>
                    <a:p>
                      <a:pPr algn="just">
                        <a:lnSpc>
                          <a:spcPct val="115000"/>
                        </a:lnSpc>
                        <a:spcAft>
                          <a:spcPts val="1000"/>
                        </a:spcAft>
                      </a:pPr>
                      <a:r>
                        <a:rPr lang="cs-CZ" sz="1800" b="0" dirty="0">
                          <a:effectLst/>
                        </a:rPr>
                        <a:t>Definice příjemce dotace:</a:t>
                      </a:r>
                      <a:endParaRPr lang="cs-CZ" sz="1800" b="0" dirty="0">
                        <a:effectLst/>
                        <a:latin typeface="Calibri"/>
                        <a:ea typeface="Calibri"/>
                        <a:cs typeface="Calibri"/>
                      </a:endParaRPr>
                    </a:p>
                  </a:txBody>
                  <a:tcPr marL="20250" marR="20250" marT="0" marB="0"/>
                </a:tc>
                <a:tc>
                  <a:txBody>
                    <a:bodyPr/>
                    <a:lstStyle/>
                    <a:p>
                      <a:pPr algn="just">
                        <a:lnSpc>
                          <a:spcPct val="115000"/>
                        </a:lnSpc>
                        <a:spcAft>
                          <a:spcPts val="1000"/>
                        </a:spcAft>
                      </a:pPr>
                      <a:r>
                        <a:rPr lang="cs-CZ" sz="1800" dirty="0">
                          <a:effectLst/>
                        </a:rPr>
                        <a:t>Soukromí a veřejní držitelé lesů a jiné soukromoprávní subjekty a jejich sdružení.</a:t>
                      </a:r>
                      <a:endParaRPr lang="cs-CZ" sz="1800" dirty="0">
                        <a:effectLst/>
                        <a:latin typeface="Calibri"/>
                        <a:ea typeface="Calibri"/>
                        <a:cs typeface="Calibri"/>
                      </a:endParaRPr>
                    </a:p>
                  </a:txBody>
                  <a:tcPr marL="20250" marR="20250" marT="0" marB="0"/>
                </a:tc>
              </a:tr>
              <a:tr h="1008902">
                <a:tc>
                  <a:txBody>
                    <a:bodyPr/>
                    <a:lstStyle/>
                    <a:p>
                      <a:pPr algn="just">
                        <a:lnSpc>
                          <a:spcPct val="115000"/>
                        </a:lnSpc>
                        <a:spcAft>
                          <a:spcPts val="1000"/>
                        </a:spcAft>
                      </a:pPr>
                      <a:r>
                        <a:rPr lang="cs-CZ" sz="1800" b="0" dirty="0">
                          <a:effectLst/>
                        </a:rPr>
                        <a:t>Výše způsobilých výdajů (Kč):</a:t>
                      </a:r>
                      <a:endParaRPr lang="cs-CZ" sz="1800" b="0" dirty="0">
                        <a:effectLst/>
                        <a:latin typeface="Calibri"/>
                        <a:ea typeface="Calibri"/>
                        <a:cs typeface="Calibri"/>
                      </a:endParaRPr>
                    </a:p>
                  </a:txBody>
                  <a:tcPr marL="20250" marR="20250" marT="0" marB="0"/>
                </a:tc>
                <a:tc>
                  <a:txBody>
                    <a:bodyPr/>
                    <a:lstStyle/>
                    <a:p>
                      <a:pPr algn="just">
                        <a:lnSpc>
                          <a:spcPct val="115000"/>
                        </a:lnSpc>
                        <a:spcAft>
                          <a:spcPts val="1000"/>
                        </a:spcAft>
                      </a:pPr>
                      <a:r>
                        <a:rPr lang="cs-CZ" sz="1800" dirty="0">
                          <a:effectLst/>
                        </a:rPr>
                        <a:t>50 000 – 5 000 000</a:t>
                      </a:r>
                      <a:endParaRPr lang="cs-CZ" sz="1800" dirty="0">
                        <a:effectLst/>
                        <a:latin typeface="Calibri"/>
                        <a:ea typeface="Calibri"/>
                        <a:cs typeface="Calibri"/>
                      </a:endParaRPr>
                    </a:p>
                  </a:txBody>
                  <a:tcPr marL="20250" marR="20250" marT="0" marB="0"/>
                </a:tc>
              </a:tr>
            </a:tbl>
          </a:graphicData>
        </a:graphic>
      </p:graphicFrame>
    </p:spTree>
    <p:extLst>
      <p:ext uri="{BB962C8B-B14F-4D97-AF65-F5344CB8AC3E}">
        <p14:creationId xmlns:p14="http://schemas.microsoft.com/office/powerpoint/2010/main" val="10853996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1301646809"/>
              </p:ext>
            </p:extLst>
          </p:nvPr>
        </p:nvGraphicFramePr>
        <p:xfrm>
          <a:off x="0" y="1"/>
          <a:ext cx="9144000" cy="6858000"/>
        </p:xfrm>
        <a:graphic>
          <a:graphicData uri="http://schemas.openxmlformats.org/drawingml/2006/table">
            <a:tbl>
              <a:tblPr firstRow="1" firstCol="1" bandRow="1">
                <a:tableStyleId>{5C22544A-7EE6-4342-B048-85BDC9FD1C3A}</a:tableStyleId>
              </a:tblPr>
              <a:tblGrid>
                <a:gridCol w="1928346"/>
                <a:gridCol w="7215654"/>
              </a:tblGrid>
              <a:tr h="317700">
                <a:tc>
                  <a:txBody>
                    <a:bodyPr/>
                    <a:lstStyle/>
                    <a:p>
                      <a:pPr algn="just">
                        <a:lnSpc>
                          <a:spcPct val="115000"/>
                        </a:lnSpc>
                        <a:spcAft>
                          <a:spcPts val="0"/>
                        </a:spcAft>
                      </a:pPr>
                      <a:r>
                        <a:rPr lang="cs-CZ" sz="1800" b="0" dirty="0">
                          <a:effectLst/>
                        </a:rPr>
                        <a:t>Název </a:t>
                      </a:r>
                      <a:r>
                        <a:rPr lang="cs-CZ" sz="1800" b="0" dirty="0" err="1">
                          <a:effectLst/>
                        </a:rPr>
                        <a:t>Fiche</a:t>
                      </a:r>
                      <a:r>
                        <a:rPr lang="cs-CZ" sz="1800" b="0" dirty="0">
                          <a:effectLst/>
                        </a:rPr>
                        <a:t> </a:t>
                      </a:r>
                      <a:endParaRPr lang="cs-CZ" sz="1800" b="0" dirty="0">
                        <a:effectLst/>
                        <a:latin typeface="Calibri"/>
                        <a:ea typeface="Calibri"/>
                        <a:cs typeface="Calibri"/>
                      </a:endParaRPr>
                    </a:p>
                  </a:txBody>
                  <a:tcPr marL="12743" marR="12743" marT="0" marB="0"/>
                </a:tc>
                <a:tc>
                  <a:txBody>
                    <a:bodyPr/>
                    <a:lstStyle/>
                    <a:p>
                      <a:pPr algn="just">
                        <a:lnSpc>
                          <a:spcPct val="115000"/>
                        </a:lnSpc>
                        <a:spcAft>
                          <a:spcPts val="1000"/>
                        </a:spcAft>
                      </a:pPr>
                      <a:r>
                        <a:rPr lang="cs-CZ" sz="1800" dirty="0">
                          <a:effectLst/>
                        </a:rPr>
                        <a:t>3. 2. Rozvoj podnikání na venkově</a:t>
                      </a:r>
                      <a:endParaRPr lang="cs-CZ" sz="1800" dirty="0">
                        <a:effectLst/>
                        <a:latin typeface="Calibri"/>
                        <a:ea typeface="Calibri"/>
                        <a:cs typeface="Calibri"/>
                      </a:endParaRPr>
                    </a:p>
                  </a:txBody>
                  <a:tcPr marL="12743" marR="12743" marT="0" marB="0"/>
                </a:tc>
              </a:tr>
              <a:tr h="4897922">
                <a:tc>
                  <a:txBody>
                    <a:bodyPr/>
                    <a:lstStyle/>
                    <a:p>
                      <a:pPr algn="just">
                        <a:lnSpc>
                          <a:spcPct val="115000"/>
                        </a:lnSpc>
                        <a:spcAft>
                          <a:spcPts val="1000"/>
                        </a:spcAft>
                      </a:pPr>
                      <a:r>
                        <a:rPr lang="cs-CZ" sz="1800" b="0" dirty="0">
                          <a:effectLst/>
                        </a:rPr>
                        <a:t>Oblasti podpory</a:t>
                      </a:r>
                      <a:endParaRPr lang="cs-CZ" sz="1800" b="0" dirty="0">
                        <a:effectLst/>
                        <a:latin typeface="Calibri"/>
                        <a:ea typeface="Calibri"/>
                        <a:cs typeface="Calibri"/>
                      </a:endParaRPr>
                    </a:p>
                  </a:txBody>
                  <a:tcPr marL="12743" marR="12743" marT="0" marB="0"/>
                </a:tc>
                <a:tc>
                  <a:txBody>
                    <a:bodyPr/>
                    <a:lstStyle/>
                    <a:p>
                      <a:pPr algn="just">
                        <a:lnSpc>
                          <a:spcPct val="115000"/>
                        </a:lnSpc>
                        <a:spcAft>
                          <a:spcPts val="1000"/>
                        </a:spcAft>
                      </a:pPr>
                      <a:r>
                        <a:rPr lang="cs-CZ" sz="1800" dirty="0" smtClean="0">
                          <a:effectLst/>
                        </a:rPr>
                        <a:t>investice </a:t>
                      </a:r>
                      <a:r>
                        <a:rPr lang="cs-CZ" sz="1800" dirty="0">
                          <a:effectLst/>
                        </a:rPr>
                        <a:t>do vybraných nezemědělských činností dle Klasifikace ekonomických činností  (CZ – NACE</a:t>
                      </a:r>
                      <a:r>
                        <a:rPr lang="cs-CZ" sz="1800" dirty="0" smtClean="0">
                          <a:effectLst/>
                        </a:rPr>
                        <a:t>): </a:t>
                      </a:r>
                    </a:p>
                    <a:p>
                      <a:pPr algn="just">
                        <a:lnSpc>
                          <a:spcPct val="100000"/>
                        </a:lnSpc>
                        <a:spcAft>
                          <a:spcPts val="0"/>
                        </a:spcAft>
                      </a:pPr>
                      <a:r>
                        <a:rPr lang="cs-CZ" sz="1490" dirty="0" smtClean="0">
                          <a:effectLst/>
                        </a:rPr>
                        <a:t>C </a:t>
                      </a:r>
                      <a:r>
                        <a:rPr lang="cs-CZ" sz="1490" i="1" dirty="0" smtClean="0">
                          <a:effectLst/>
                        </a:rPr>
                        <a:t>(Zpracovatelský průmysl)</a:t>
                      </a:r>
                    </a:p>
                    <a:p>
                      <a:pPr algn="just">
                        <a:lnSpc>
                          <a:spcPct val="100000"/>
                        </a:lnSpc>
                        <a:spcAft>
                          <a:spcPts val="0"/>
                        </a:spcAft>
                      </a:pPr>
                      <a:r>
                        <a:rPr lang="cs-CZ" sz="1490" dirty="0" smtClean="0">
                          <a:effectLst/>
                        </a:rPr>
                        <a:t>F </a:t>
                      </a:r>
                      <a:r>
                        <a:rPr lang="cs-CZ" sz="1490" i="1" dirty="0" smtClean="0">
                          <a:effectLst/>
                        </a:rPr>
                        <a:t>(Stavebnictví s výjimkou skupiny 41.1 Developerská činnost)</a:t>
                      </a:r>
                    </a:p>
                    <a:p>
                      <a:pPr algn="just">
                        <a:lnSpc>
                          <a:spcPct val="100000"/>
                        </a:lnSpc>
                        <a:spcAft>
                          <a:spcPts val="0"/>
                        </a:spcAft>
                      </a:pPr>
                      <a:r>
                        <a:rPr lang="cs-CZ" sz="1490" dirty="0" smtClean="0">
                          <a:effectLst/>
                        </a:rPr>
                        <a:t>G</a:t>
                      </a:r>
                      <a:r>
                        <a:rPr lang="cs-CZ" sz="1490" i="1" dirty="0" smtClean="0">
                          <a:effectLst/>
                        </a:rPr>
                        <a:t>(Velkoobchod a maloobchod; opravy a údržba motorových vozidel)</a:t>
                      </a:r>
                    </a:p>
                    <a:p>
                      <a:pPr algn="just">
                        <a:lnSpc>
                          <a:spcPct val="100000"/>
                        </a:lnSpc>
                        <a:spcAft>
                          <a:spcPts val="0"/>
                        </a:spcAft>
                      </a:pPr>
                      <a:r>
                        <a:rPr lang="cs-CZ" sz="1490" dirty="0" smtClean="0">
                          <a:effectLst/>
                        </a:rPr>
                        <a:t>I </a:t>
                      </a:r>
                      <a:r>
                        <a:rPr lang="cs-CZ" sz="1490" i="1" dirty="0" smtClean="0">
                          <a:effectLst/>
                        </a:rPr>
                        <a:t>(Ubytování, stravování a pohostinství)</a:t>
                      </a:r>
                    </a:p>
                    <a:p>
                      <a:pPr algn="just">
                        <a:lnSpc>
                          <a:spcPct val="100000"/>
                        </a:lnSpc>
                        <a:spcAft>
                          <a:spcPts val="0"/>
                        </a:spcAft>
                      </a:pPr>
                      <a:r>
                        <a:rPr lang="cs-CZ" sz="1490" dirty="0" smtClean="0">
                          <a:effectLst/>
                        </a:rPr>
                        <a:t>J </a:t>
                      </a:r>
                      <a:r>
                        <a:rPr lang="cs-CZ" sz="1490" i="1" dirty="0" smtClean="0">
                          <a:effectLst/>
                        </a:rPr>
                        <a:t>(Informační a komunikační činnosti)</a:t>
                      </a:r>
                    </a:p>
                    <a:p>
                      <a:pPr algn="just">
                        <a:lnSpc>
                          <a:spcPct val="100000"/>
                        </a:lnSpc>
                        <a:spcAft>
                          <a:spcPts val="0"/>
                        </a:spcAft>
                      </a:pPr>
                      <a:r>
                        <a:rPr lang="cs-CZ" sz="1490" dirty="0" smtClean="0">
                          <a:effectLst/>
                        </a:rPr>
                        <a:t>M (Profesní, vědecké  a technické činnosti)</a:t>
                      </a:r>
                    </a:p>
                    <a:p>
                      <a:pPr algn="just">
                        <a:lnSpc>
                          <a:spcPct val="100000"/>
                        </a:lnSpc>
                        <a:spcAft>
                          <a:spcPts val="0"/>
                        </a:spcAft>
                      </a:pPr>
                      <a:r>
                        <a:rPr lang="cs-CZ" sz="1490" dirty="0" smtClean="0">
                          <a:effectLst/>
                        </a:rPr>
                        <a:t>N 79 </a:t>
                      </a:r>
                      <a:r>
                        <a:rPr lang="cs-CZ" sz="1490" i="1" dirty="0" smtClean="0">
                          <a:effectLst/>
                        </a:rPr>
                        <a:t>(Činnosti cestovních kanceláří a agentur a ostatní rezervační služby)</a:t>
                      </a:r>
                    </a:p>
                    <a:p>
                      <a:pPr algn="just">
                        <a:lnSpc>
                          <a:spcPct val="100000"/>
                        </a:lnSpc>
                        <a:spcAft>
                          <a:spcPts val="0"/>
                        </a:spcAft>
                      </a:pPr>
                      <a:r>
                        <a:rPr lang="cs-CZ" sz="1490" dirty="0" smtClean="0">
                          <a:effectLst/>
                        </a:rPr>
                        <a:t>N 81 </a:t>
                      </a:r>
                      <a:r>
                        <a:rPr lang="cs-CZ" sz="1490" i="1" dirty="0" smtClean="0">
                          <a:effectLst/>
                        </a:rPr>
                        <a:t>(Činnosti související se stavbami a úpravou krajiny s výjimkou skupiny 81.1)</a:t>
                      </a:r>
                    </a:p>
                    <a:p>
                      <a:pPr algn="just">
                        <a:lnSpc>
                          <a:spcPct val="100000"/>
                        </a:lnSpc>
                        <a:spcAft>
                          <a:spcPts val="0"/>
                        </a:spcAft>
                      </a:pPr>
                      <a:r>
                        <a:rPr lang="cs-CZ" sz="1490" dirty="0" smtClean="0">
                          <a:effectLst/>
                        </a:rPr>
                        <a:t>N 82.1 </a:t>
                      </a:r>
                      <a:r>
                        <a:rPr lang="cs-CZ" sz="1490" i="1" dirty="0" smtClean="0">
                          <a:effectLst/>
                        </a:rPr>
                        <a:t>(Administrativní a kancelářské činnosti)</a:t>
                      </a:r>
                    </a:p>
                    <a:p>
                      <a:pPr algn="just">
                        <a:lnSpc>
                          <a:spcPct val="100000"/>
                        </a:lnSpc>
                        <a:spcAft>
                          <a:spcPts val="0"/>
                        </a:spcAft>
                      </a:pPr>
                      <a:r>
                        <a:rPr lang="cs-CZ" sz="1490" dirty="0" smtClean="0">
                          <a:effectLst/>
                        </a:rPr>
                        <a:t>N 82.3 </a:t>
                      </a:r>
                      <a:r>
                        <a:rPr lang="cs-CZ" sz="1490" i="1" dirty="0" smtClean="0">
                          <a:effectLst/>
                        </a:rPr>
                        <a:t>(Pořádání konferencí a hospodářských výstav)</a:t>
                      </a:r>
                    </a:p>
                    <a:p>
                      <a:pPr algn="just">
                        <a:lnSpc>
                          <a:spcPct val="100000"/>
                        </a:lnSpc>
                        <a:spcAft>
                          <a:spcPts val="0"/>
                        </a:spcAft>
                      </a:pPr>
                      <a:r>
                        <a:rPr lang="cs-CZ" sz="1490" dirty="0" smtClean="0">
                          <a:effectLst/>
                        </a:rPr>
                        <a:t>N 82.92 </a:t>
                      </a:r>
                      <a:r>
                        <a:rPr lang="cs-CZ" sz="1490" i="1" dirty="0" smtClean="0">
                          <a:effectLst/>
                        </a:rPr>
                        <a:t>(Balící činnosti)</a:t>
                      </a:r>
                    </a:p>
                    <a:p>
                      <a:pPr algn="just">
                        <a:lnSpc>
                          <a:spcPct val="100000"/>
                        </a:lnSpc>
                        <a:spcAft>
                          <a:spcPts val="0"/>
                        </a:spcAft>
                      </a:pPr>
                      <a:r>
                        <a:rPr lang="cs-CZ" sz="1490" dirty="0" smtClean="0">
                          <a:effectLst/>
                        </a:rPr>
                        <a:t>P 85.59 </a:t>
                      </a:r>
                      <a:r>
                        <a:rPr lang="cs-CZ" sz="1490" i="1" dirty="0" smtClean="0">
                          <a:effectLst/>
                        </a:rPr>
                        <a:t>(Ostatní vzdělávání </a:t>
                      </a:r>
                      <a:r>
                        <a:rPr lang="cs-CZ" sz="1490" i="1" dirty="0" err="1" smtClean="0">
                          <a:effectLst/>
                        </a:rPr>
                        <a:t>j.n</a:t>
                      </a:r>
                      <a:r>
                        <a:rPr lang="cs-CZ" sz="1490" i="1" dirty="0" smtClean="0">
                          <a:effectLst/>
                        </a:rPr>
                        <a:t>.)</a:t>
                      </a:r>
                    </a:p>
                    <a:p>
                      <a:pPr algn="just">
                        <a:lnSpc>
                          <a:spcPct val="100000"/>
                        </a:lnSpc>
                        <a:spcAft>
                          <a:spcPts val="0"/>
                        </a:spcAft>
                      </a:pPr>
                      <a:r>
                        <a:rPr lang="cs-CZ" sz="1490" dirty="0" smtClean="0">
                          <a:effectLst/>
                        </a:rPr>
                        <a:t>R 93 </a:t>
                      </a:r>
                      <a:r>
                        <a:rPr lang="cs-CZ" sz="1490" i="1" dirty="0" smtClean="0">
                          <a:effectLst/>
                        </a:rPr>
                        <a:t>(Sportovní, zábavní a rekreační činnosti)</a:t>
                      </a:r>
                    </a:p>
                    <a:p>
                      <a:pPr algn="just">
                        <a:lnSpc>
                          <a:spcPct val="100000"/>
                        </a:lnSpc>
                        <a:spcAft>
                          <a:spcPts val="0"/>
                        </a:spcAft>
                      </a:pPr>
                      <a:r>
                        <a:rPr lang="cs-CZ" sz="1490" dirty="0" smtClean="0">
                          <a:effectLst/>
                        </a:rPr>
                        <a:t>S 95 </a:t>
                      </a:r>
                      <a:r>
                        <a:rPr lang="cs-CZ" sz="1490" i="1" dirty="0" smtClean="0">
                          <a:effectLst/>
                        </a:rPr>
                        <a:t>(Opravy počítačů a výrobků pro osobní potřebu a převážně pro domácnost) </a:t>
                      </a:r>
                      <a:r>
                        <a:rPr lang="cs-CZ" sz="1490" dirty="0" smtClean="0">
                          <a:effectLst/>
                        </a:rPr>
                        <a:t>a S 96 </a:t>
                      </a:r>
                      <a:r>
                        <a:rPr lang="cs-CZ" sz="1490" i="1" dirty="0" smtClean="0">
                          <a:effectLst/>
                        </a:rPr>
                        <a:t>(Poskytování ostatních osobních služeb)</a:t>
                      </a:r>
                    </a:p>
                    <a:p>
                      <a:pPr algn="just">
                        <a:lnSpc>
                          <a:spcPct val="100000"/>
                        </a:lnSpc>
                        <a:spcAft>
                          <a:spcPts val="0"/>
                        </a:spcAft>
                      </a:pPr>
                      <a:r>
                        <a:rPr lang="cs-CZ" sz="1490" dirty="0" smtClean="0">
                          <a:effectLst/>
                        </a:rPr>
                        <a:t>Činnosti R 93 </a:t>
                      </a:r>
                      <a:r>
                        <a:rPr lang="cs-CZ" sz="1490" i="1" dirty="0" smtClean="0">
                          <a:effectLst/>
                        </a:rPr>
                        <a:t>(Sportovní, zábavní a rekreační  činnosti</a:t>
                      </a:r>
                      <a:r>
                        <a:rPr lang="cs-CZ" sz="1490" dirty="0" smtClean="0">
                          <a:effectLst/>
                        </a:rPr>
                        <a:t>) a I 56 </a:t>
                      </a:r>
                      <a:r>
                        <a:rPr lang="cs-CZ" sz="1490" i="1" dirty="0" smtClean="0">
                          <a:effectLst/>
                        </a:rPr>
                        <a:t>(Stravování a pohostinství) </a:t>
                      </a:r>
                      <a:r>
                        <a:rPr lang="cs-CZ" sz="1490" dirty="0" smtClean="0">
                          <a:effectLst/>
                        </a:rPr>
                        <a:t>pouze ve vazbě na venkovskou turistiku a ubytovací kapacitu.</a:t>
                      </a:r>
                      <a:endParaRPr lang="cs-CZ" sz="1490" dirty="0" smtClean="0">
                        <a:effectLst/>
                        <a:latin typeface="+mn-lt"/>
                        <a:ea typeface="Calibri"/>
                        <a:cs typeface="Calibri"/>
                      </a:endParaRPr>
                    </a:p>
                    <a:p>
                      <a:endParaRPr lang="cs-CZ" sz="1600" dirty="0" smtClean="0"/>
                    </a:p>
                  </a:txBody>
                  <a:tcPr marL="12743" marR="12743" marT="0" marB="0"/>
                </a:tc>
              </a:tr>
              <a:tr h="989826">
                <a:tc>
                  <a:txBody>
                    <a:bodyPr/>
                    <a:lstStyle/>
                    <a:p>
                      <a:pPr algn="just">
                        <a:lnSpc>
                          <a:spcPct val="115000"/>
                        </a:lnSpc>
                        <a:spcAft>
                          <a:spcPts val="1000"/>
                        </a:spcAft>
                      </a:pPr>
                      <a:r>
                        <a:rPr lang="cs-CZ" sz="1800" b="0">
                          <a:effectLst/>
                        </a:rPr>
                        <a:t>Definice příjemce dotace:</a:t>
                      </a:r>
                      <a:endParaRPr lang="cs-CZ" sz="1800" b="0">
                        <a:effectLst/>
                        <a:latin typeface="Calibri"/>
                        <a:ea typeface="Calibri"/>
                        <a:cs typeface="Calibri"/>
                      </a:endParaRPr>
                    </a:p>
                  </a:txBody>
                  <a:tcPr marL="12743" marR="12743" marT="0" marB="0"/>
                </a:tc>
                <a:tc>
                  <a:txBody>
                    <a:bodyPr/>
                    <a:lstStyle/>
                    <a:p>
                      <a:pPr algn="just">
                        <a:lnSpc>
                          <a:spcPct val="115000"/>
                        </a:lnSpc>
                        <a:spcAft>
                          <a:spcPts val="1000"/>
                        </a:spcAft>
                      </a:pPr>
                      <a:r>
                        <a:rPr lang="cs-CZ" sz="1800" dirty="0">
                          <a:effectLst/>
                        </a:rPr>
                        <a:t>Podnikatelské subjekty (FO a PO) – </a:t>
                      </a:r>
                      <a:r>
                        <a:rPr lang="cs-CZ" sz="1800" dirty="0" err="1">
                          <a:effectLst/>
                        </a:rPr>
                        <a:t>mikropodniky</a:t>
                      </a:r>
                      <a:r>
                        <a:rPr lang="cs-CZ" sz="1800" dirty="0">
                          <a:effectLst/>
                        </a:rPr>
                        <a:t> a malé podniky ve venkovských oblastech jakož i zemědělci.</a:t>
                      </a:r>
                      <a:endParaRPr lang="cs-CZ" sz="1800" dirty="0">
                        <a:effectLst/>
                        <a:latin typeface="Calibri"/>
                        <a:ea typeface="Calibri"/>
                        <a:cs typeface="Calibri"/>
                      </a:endParaRPr>
                    </a:p>
                  </a:txBody>
                  <a:tcPr marL="12743" marR="12743" marT="0" marB="0"/>
                </a:tc>
              </a:tr>
              <a:tr h="652552">
                <a:tc>
                  <a:txBody>
                    <a:bodyPr/>
                    <a:lstStyle/>
                    <a:p>
                      <a:pPr algn="just">
                        <a:lnSpc>
                          <a:spcPct val="115000"/>
                        </a:lnSpc>
                        <a:spcAft>
                          <a:spcPts val="1000"/>
                        </a:spcAft>
                      </a:pPr>
                      <a:r>
                        <a:rPr lang="cs-CZ" sz="1800" b="0" dirty="0">
                          <a:effectLst/>
                        </a:rPr>
                        <a:t>Výše způsobilých výdajů (Kč):</a:t>
                      </a:r>
                      <a:endParaRPr lang="cs-CZ" sz="1800" b="0" dirty="0">
                        <a:effectLst/>
                        <a:latin typeface="Calibri"/>
                        <a:ea typeface="Calibri"/>
                        <a:cs typeface="Calibri"/>
                      </a:endParaRPr>
                    </a:p>
                  </a:txBody>
                  <a:tcPr marL="12743" marR="12743" marT="0" marB="0"/>
                </a:tc>
                <a:tc>
                  <a:txBody>
                    <a:bodyPr/>
                    <a:lstStyle/>
                    <a:p>
                      <a:pPr algn="just">
                        <a:lnSpc>
                          <a:spcPct val="115000"/>
                        </a:lnSpc>
                        <a:spcAft>
                          <a:spcPts val="1000"/>
                        </a:spcAft>
                      </a:pPr>
                      <a:r>
                        <a:rPr lang="cs-CZ" sz="1800" dirty="0">
                          <a:effectLst/>
                        </a:rPr>
                        <a:t>50 000 – 5 000 000</a:t>
                      </a:r>
                      <a:endParaRPr lang="cs-CZ" sz="1800" dirty="0">
                        <a:effectLst/>
                        <a:latin typeface="Calibri"/>
                        <a:ea typeface="Calibri"/>
                        <a:cs typeface="Calibri"/>
                      </a:endParaRPr>
                    </a:p>
                  </a:txBody>
                  <a:tcPr marL="12743" marR="12743" marT="0" marB="0"/>
                </a:tc>
              </a:tr>
            </a:tbl>
          </a:graphicData>
        </a:graphic>
      </p:graphicFrame>
    </p:spTree>
    <p:extLst>
      <p:ext uri="{BB962C8B-B14F-4D97-AF65-F5344CB8AC3E}">
        <p14:creationId xmlns:p14="http://schemas.microsoft.com/office/powerpoint/2010/main" val="37096370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3967413864"/>
              </p:ext>
            </p:extLst>
          </p:nvPr>
        </p:nvGraphicFramePr>
        <p:xfrm>
          <a:off x="0" y="2"/>
          <a:ext cx="9144000" cy="6822440"/>
        </p:xfrm>
        <a:graphic>
          <a:graphicData uri="http://schemas.openxmlformats.org/drawingml/2006/table">
            <a:tbl>
              <a:tblPr firstRow="1" firstCol="1" bandRow="1">
                <a:tableStyleId>{5C22544A-7EE6-4342-B048-85BDC9FD1C3A}</a:tableStyleId>
              </a:tblPr>
              <a:tblGrid>
                <a:gridCol w="1928342"/>
                <a:gridCol w="7215658"/>
              </a:tblGrid>
              <a:tr h="257436">
                <a:tc>
                  <a:txBody>
                    <a:bodyPr/>
                    <a:lstStyle/>
                    <a:p>
                      <a:pPr algn="just">
                        <a:lnSpc>
                          <a:spcPct val="115000"/>
                        </a:lnSpc>
                        <a:spcAft>
                          <a:spcPts val="0"/>
                        </a:spcAft>
                      </a:pPr>
                      <a:r>
                        <a:rPr lang="cs-CZ" sz="2000" b="0" dirty="0">
                          <a:effectLst/>
                        </a:rPr>
                        <a:t>Název </a:t>
                      </a:r>
                      <a:r>
                        <a:rPr lang="cs-CZ" sz="2000" b="0" dirty="0" err="1">
                          <a:effectLst/>
                        </a:rPr>
                        <a:t>Fiche</a:t>
                      </a:r>
                      <a:r>
                        <a:rPr lang="cs-CZ" sz="2000" b="0" dirty="0">
                          <a:effectLst/>
                        </a:rPr>
                        <a:t> </a:t>
                      </a:r>
                      <a:endParaRPr lang="cs-CZ" sz="2000" b="0" dirty="0">
                        <a:effectLst/>
                        <a:latin typeface="Calibri"/>
                        <a:ea typeface="Calibri"/>
                        <a:cs typeface="Calibri"/>
                      </a:endParaRPr>
                    </a:p>
                  </a:txBody>
                  <a:tcPr marL="16662" marR="16662" marT="0" marB="0"/>
                </a:tc>
                <a:tc>
                  <a:txBody>
                    <a:bodyPr/>
                    <a:lstStyle/>
                    <a:p>
                      <a:pPr algn="just">
                        <a:lnSpc>
                          <a:spcPct val="115000"/>
                        </a:lnSpc>
                        <a:spcAft>
                          <a:spcPts val="1000"/>
                        </a:spcAft>
                      </a:pPr>
                      <a:r>
                        <a:rPr lang="cs-CZ" sz="2000">
                          <a:effectLst/>
                        </a:rPr>
                        <a:t>3. 3. Rozvoj zemědělských podniků</a:t>
                      </a:r>
                      <a:endParaRPr lang="cs-CZ" sz="2000">
                        <a:effectLst/>
                        <a:latin typeface="Calibri"/>
                        <a:ea typeface="Calibri"/>
                        <a:cs typeface="Calibri"/>
                      </a:endParaRPr>
                    </a:p>
                  </a:txBody>
                  <a:tcPr marL="16662" marR="16662" marT="0" marB="0"/>
                </a:tc>
              </a:tr>
              <a:tr h="2229077">
                <a:tc>
                  <a:txBody>
                    <a:bodyPr/>
                    <a:lstStyle/>
                    <a:p>
                      <a:pPr algn="just">
                        <a:lnSpc>
                          <a:spcPct val="115000"/>
                        </a:lnSpc>
                        <a:spcAft>
                          <a:spcPts val="1000"/>
                        </a:spcAft>
                      </a:pPr>
                      <a:r>
                        <a:rPr lang="cs-CZ" sz="2000" b="0" dirty="0">
                          <a:effectLst/>
                        </a:rPr>
                        <a:t>Oblasti podpory</a:t>
                      </a:r>
                      <a:endParaRPr lang="cs-CZ" sz="2000" b="0" dirty="0">
                        <a:effectLst/>
                        <a:latin typeface="Calibri"/>
                        <a:ea typeface="Calibri"/>
                        <a:cs typeface="Calibri"/>
                      </a:endParaRPr>
                    </a:p>
                  </a:txBody>
                  <a:tcPr marL="16662" marR="16662" marT="0" marB="0"/>
                </a:tc>
                <a:tc>
                  <a:txBody>
                    <a:bodyPr/>
                    <a:lstStyle/>
                    <a:p>
                      <a:pPr algn="just">
                        <a:lnSpc>
                          <a:spcPct val="115000"/>
                        </a:lnSpc>
                        <a:spcAft>
                          <a:spcPts val="1000"/>
                        </a:spcAft>
                      </a:pPr>
                      <a:r>
                        <a:rPr lang="cs-CZ" sz="2000" dirty="0" smtClean="0">
                          <a:effectLst/>
                        </a:rPr>
                        <a:t>- hmotné </a:t>
                      </a:r>
                      <a:r>
                        <a:rPr lang="cs-CZ" sz="2000" dirty="0">
                          <a:effectLst/>
                        </a:rPr>
                        <a:t>a nehmotné investice v živočišné a rostlinné </a:t>
                      </a:r>
                      <a:r>
                        <a:rPr lang="cs-CZ" sz="2000" dirty="0" smtClean="0">
                          <a:effectLst/>
                        </a:rPr>
                        <a:t>výrobě</a:t>
                      </a:r>
                      <a:r>
                        <a:rPr lang="cs-CZ" sz="2000" baseline="0" dirty="0" smtClean="0">
                          <a:effectLst/>
                        </a:rPr>
                        <a:t> (</a:t>
                      </a:r>
                      <a:r>
                        <a:rPr lang="cs-CZ" sz="2000" dirty="0" smtClean="0">
                          <a:effectLst/>
                        </a:rPr>
                        <a:t>investice </a:t>
                      </a:r>
                      <a:r>
                        <a:rPr lang="cs-CZ" sz="2000" dirty="0">
                          <a:effectLst/>
                        </a:rPr>
                        <a:t>do zemědělských staveb a technologií pro živočišnou a rostlinnou výrobu a pro školkařskou </a:t>
                      </a:r>
                      <a:r>
                        <a:rPr lang="cs-CZ" sz="2000" dirty="0" smtClean="0">
                          <a:effectLst/>
                        </a:rPr>
                        <a:t>produkci)</a:t>
                      </a:r>
                    </a:p>
                    <a:p>
                      <a:pPr algn="just">
                        <a:lnSpc>
                          <a:spcPct val="115000"/>
                        </a:lnSpc>
                        <a:spcAft>
                          <a:spcPts val="1000"/>
                        </a:spcAft>
                      </a:pPr>
                      <a:r>
                        <a:rPr lang="cs-CZ" sz="2000" dirty="0" smtClean="0">
                          <a:effectLst/>
                        </a:rPr>
                        <a:t> -</a:t>
                      </a:r>
                      <a:r>
                        <a:rPr lang="cs-CZ" sz="2000" baseline="0" dirty="0" smtClean="0">
                          <a:effectLst/>
                        </a:rPr>
                        <a:t> </a:t>
                      </a:r>
                      <a:r>
                        <a:rPr lang="cs-CZ" sz="2000" dirty="0" smtClean="0">
                          <a:effectLst/>
                        </a:rPr>
                        <a:t>investice </a:t>
                      </a:r>
                      <a:r>
                        <a:rPr lang="cs-CZ" sz="2000" dirty="0">
                          <a:effectLst/>
                        </a:rPr>
                        <a:t>na pořízení mobilních strojů pro zemědělskou výrobu a investice do pořízení </a:t>
                      </a:r>
                      <a:r>
                        <a:rPr lang="cs-CZ" sz="2000" dirty="0" err="1">
                          <a:effectLst/>
                        </a:rPr>
                        <a:t>peletovacích</a:t>
                      </a:r>
                      <a:r>
                        <a:rPr lang="cs-CZ" sz="2000" dirty="0">
                          <a:effectLst/>
                        </a:rPr>
                        <a:t> zařízení pro vlastní spotřebu v zemědělském podniku.</a:t>
                      </a:r>
                    </a:p>
                    <a:p>
                      <a:pPr algn="just">
                        <a:lnSpc>
                          <a:spcPct val="115000"/>
                        </a:lnSpc>
                        <a:spcAft>
                          <a:spcPts val="1000"/>
                        </a:spcAft>
                      </a:pPr>
                      <a:r>
                        <a:rPr lang="cs-CZ" sz="2000" i="1" dirty="0">
                          <a:effectLst/>
                        </a:rPr>
                        <a:t>Nelze podpořit investice pro živočišnou výrobu týkající se včel a rybolovu. Investice pro rostlinnou výrobu se nesmí týkat obnovy nosných konstrukcí, vinic, oplocení vinic a oplocení sadů. Podpora se neposkytuje na pořízení kotlů na biomasu. </a:t>
                      </a:r>
                      <a:endParaRPr lang="cs-CZ" sz="2000" i="1" dirty="0">
                        <a:effectLst/>
                        <a:latin typeface="Calibri"/>
                        <a:ea typeface="Calibri"/>
                        <a:cs typeface="Calibri"/>
                      </a:endParaRPr>
                    </a:p>
                  </a:txBody>
                  <a:tcPr marL="16662" marR="16662" marT="0" marB="0"/>
                </a:tc>
              </a:tr>
              <a:tr h="514870">
                <a:tc>
                  <a:txBody>
                    <a:bodyPr/>
                    <a:lstStyle/>
                    <a:p>
                      <a:pPr algn="just">
                        <a:lnSpc>
                          <a:spcPct val="115000"/>
                        </a:lnSpc>
                        <a:spcAft>
                          <a:spcPts val="1000"/>
                        </a:spcAft>
                      </a:pPr>
                      <a:r>
                        <a:rPr lang="cs-CZ" sz="2000" b="0">
                          <a:effectLst/>
                        </a:rPr>
                        <a:t>Definice příjemce dotace:</a:t>
                      </a:r>
                      <a:endParaRPr lang="cs-CZ" sz="2000" b="0">
                        <a:effectLst/>
                        <a:latin typeface="Calibri"/>
                        <a:ea typeface="Calibri"/>
                        <a:cs typeface="Calibri"/>
                      </a:endParaRPr>
                    </a:p>
                  </a:txBody>
                  <a:tcPr marL="16662" marR="16662" marT="0" marB="0"/>
                </a:tc>
                <a:tc>
                  <a:txBody>
                    <a:bodyPr/>
                    <a:lstStyle/>
                    <a:p>
                      <a:pPr algn="just">
                        <a:lnSpc>
                          <a:spcPct val="115000"/>
                        </a:lnSpc>
                        <a:spcAft>
                          <a:spcPts val="1000"/>
                        </a:spcAft>
                      </a:pPr>
                      <a:r>
                        <a:rPr lang="cs-CZ" sz="2000" dirty="0">
                          <a:effectLst/>
                        </a:rPr>
                        <a:t>Zemědělský podnikatel.</a:t>
                      </a:r>
                      <a:endParaRPr lang="cs-CZ" sz="2000" dirty="0">
                        <a:effectLst/>
                        <a:latin typeface="Calibri"/>
                        <a:ea typeface="Calibri"/>
                        <a:cs typeface="Calibri"/>
                      </a:endParaRPr>
                    </a:p>
                  </a:txBody>
                  <a:tcPr marL="16662" marR="16662" marT="0" marB="0"/>
                </a:tc>
              </a:tr>
              <a:tr h="514870">
                <a:tc>
                  <a:txBody>
                    <a:bodyPr/>
                    <a:lstStyle/>
                    <a:p>
                      <a:pPr algn="just">
                        <a:lnSpc>
                          <a:spcPct val="115000"/>
                        </a:lnSpc>
                        <a:spcAft>
                          <a:spcPts val="1000"/>
                        </a:spcAft>
                      </a:pPr>
                      <a:r>
                        <a:rPr lang="cs-CZ" sz="2000" b="0" dirty="0">
                          <a:effectLst/>
                        </a:rPr>
                        <a:t>Výše způsobilých výdajů (Kč):</a:t>
                      </a:r>
                      <a:endParaRPr lang="cs-CZ" sz="2000" b="0" dirty="0">
                        <a:effectLst/>
                        <a:latin typeface="Calibri"/>
                        <a:ea typeface="Calibri"/>
                        <a:cs typeface="Calibri"/>
                      </a:endParaRPr>
                    </a:p>
                  </a:txBody>
                  <a:tcPr marL="16662" marR="16662" marT="0" marB="0"/>
                </a:tc>
                <a:tc>
                  <a:txBody>
                    <a:bodyPr/>
                    <a:lstStyle/>
                    <a:p>
                      <a:pPr algn="just">
                        <a:lnSpc>
                          <a:spcPct val="115000"/>
                        </a:lnSpc>
                        <a:spcAft>
                          <a:spcPts val="1000"/>
                        </a:spcAft>
                      </a:pPr>
                      <a:r>
                        <a:rPr lang="cs-CZ" sz="2000" dirty="0">
                          <a:effectLst/>
                        </a:rPr>
                        <a:t>50 000 – 5 000 000</a:t>
                      </a:r>
                      <a:endParaRPr lang="cs-CZ" sz="2000" dirty="0">
                        <a:effectLst/>
                        <a:latin typeface="Calibri"/>
                        <a:ea typeface="Calibri"/>
                        <a:cs typeface="Calibri"/>
                      </a:endParaRPr>
                    </a:p>
                  </a:txBody>
                  <a:tcPr marL="16662" marR="16662" marT="0" marB="0"/>
                </a:tc>
              </a:tr>
            </a:tbl>
          </a:graphicData>
        </a:graphic>
      </p:graphicFrame>
    </p:spTree>
    <p:extLst>
      <p:ext uri="{BB962C8B-B14F-4D97-AF65-F5344CB8AC3E}">
        <p14:creationId xmlns:p14="http://schemas.microsoft.com/office/powerpoint/2010/main" val="27772812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2698631356"/>
              </p:ext>
            </p:extLst>
          </p:nvPr>
        </p:nvGraphicFramePr>
        <p:xfrm>
          <a:off x="0" y="-4"/>
          <a:ext cx="9144000" cy="6827268"/>
        </p:xfrm>
        <a:graphic>
          <a:graphicData uri="http://schemas.openxmlformats.org/drawingml/2006/table">
            <a:tbl>
              <a:tblPr firstRow="1" firstCol="1" bandRow="1">
                <a:tableStyleId>{5C22544A-7EE6-4342-B048-85BDC9FD1C3A}</a:tableStyleId>
              </a:tblPr>
              <a:tblGrid>
                <a:gridCol w="1928346"/>
                <a:gridCol w="7215654"/>
              </a:tblGrid>
              <a:tr h="271628">
                <a:tc>
                  <a:txBody>
                    <a:bodyPr/>
                    <a:lstStyle/>
                    <a:p>
                      <a:pPr algn="just">
                        <a:lnSpc>
                          <a:spcPct val="115000"/>
                        </a:lnSpc>
                        <a:spcAft>
                          <a:spcPts val="0"/>
                        </a:spcAft>
                      </a:pPr>
                      <a:r>
                        <a:rPr lang="cs-CZ" sz="1900" b="0" dirty="0">
                          <a:effectLst/>
                        </a:rPr>
                        <a:t>Název </a:t>
                      </a:r>
                      <a:r>
                        <a:rPr lang="cs-CZ" sz="1900" b="0" dirty="0" err="1">
                          <a:effectLst/>
                        </a:rPr>
                        <a:t>Fiche</a:t>
                      </a:r>
                      <a:r>
                        <a:rPr lang="cs-CZ" sz="1900" b="0" dirty="0">
                          <a:effectLst/>
                        </a:rPr>
                        <a:t> </a:t>
                      </a:r>
                      <a:endParaRPr lang="cs-CZ" sz="1900" b="0" dirty="0">
                        <a:effectLst/>
                        <a:latin typeface="Calibri"/>
                        <a:ea typeface="Calibri"/>
                        <a:cs typeface="Calibri"/>
                      </a:endParaRPr>
                    </a:p>
                  </a:txBody>
                  <a:tcPr marL="14569" marR="14569" marT="0" marB="0"/>
                </a:tc>
                <a:tc>
                  <a:txBody>
                    <a:bodyPr/>
                    <a:lstStyle/>
                    <a:p>
                      <a:pPr algn="just">
                        <a:lnSpc>
                          <a:spcPct val="115000"/>
                        </a:lnSpc>
                        <a:spcAft>
                          <a:spcPts val="1000"/>
                        </a:spcAft>
                      </a:pPr>
                      <a:r>
                        <a:rPr lang="cs-CZ" sz="1900">
                          <a:effectLst/>
                        </a:rPr>
                        <a:t>3. 4. S produkty na trh</a:t>
                      </a:r>
                      <a:endParaRPr lang="cs-CZ" sz="1900">
                        <a:effectLst/>
                        <a:latin typeface="Calibri"/>
                        <a:ea typeface="Calibri"/>
                        <a:cs typeface="Calibri"/>
                      </a:endParaRPr>
                    </a:p>
                  </a:txBody>
                  <a:tcPr marL="14569" marR="14569" marT="0" marB="0"/>
                </a:tc>
              </a:tr>
              <a:tr h="3532653">
                <a:tc>
                  <a:txBody>
                    <a:bodyPr/>
                    <a:lstStyle/>
                    <a:p>
                      <a:pPr algn="just">
                        <a:lnSpc>
                          <a:spcPct val="115000"/>
                        </a:lnSpc>
                        <a:spcAft>
                          <a:spcPts val="1000"/>
                        </a:spcAft>
                      </a:pPr>
                      <a:r>
                        <a:rPr lang="cs-CZ" sz="1900" b="0" dirty="0">
                          <a:effectLst/>
                        </a:rPr>
                        <a:t>Oblasti podpory</a:t>
                      </a:r>
                      <a:endParaRPr lang="cs-CZ" sz="1900" b="0" dirty="0">
                        <a:effectLst/>
                        <a:latin typeface="Calibri"/>
                        <a:ea typeface="Calibri"/>
                        <a:cs typeface="Calibri"/>
                      </a:endParaRPr>
                    </a:p>
                  </a:txBody>
                  <a:tcPr marL="14569" marR="14569" marT="0" marB="0"/>
                </a:tc>
                <a:tc>
                  <a:txBody>
                    <a:bodyPr/>
                    <a:lstStyle/>
                    <a:p>
                      <a:pPr marL="171450" indent="-171450" algn="just">
                        <a:lnSpc>
                          <a:spcPct val="115000"/>
                        </a:lnSpc>
                        <a:spcAft>
                          <a:spcPts val="1000"/>
                        </a:spcAft>
                        <a:buFontTx/>
                        <a:buChar char="-"/>
                      </a:pPr>
                      <a:r>
                        <a:rPr lang="cs-CZ" sz="1900" dirty="0" smtClean="0">
                          <a:effectLst/>
                        </a:rPr>
                        <a:t>hmotné </a:t>
                      </a:r>
                      <a:r>
                        <a:rPr lang="cs-CZ" sz="1900" dirty="0">
                          <a:effectLst/>
                        </a:rPr>
                        <a:t>a nehmotné investice, </a:t>
                      </a:r>
                      <a:r>
                        <a:rPr lang="cs-CZ" sz="1900" dirty="0" smtClean="0">
                          <a:effectLst/>
                        </a:rPr>
                        <a:t>týkající</a:t>
                      </a:r>
                      <a:r>
                        <a:rPr lang="cs-CZ" sz="1900" baseline="0" dirty="0" smtClean="0">
                          <a:effectLst/>
                        </a:rPr>
                        <a:t> se</a:t>
                      </a:r>
                      <a:r>
                        <a:rPr lang="cs-CZ" sz="1900" dirty="0" smtClean="0">
                          <a:effectLst/>
                        </a:rPr>
                        <a:t> </a:t>
                      </a:r>
                      <a:r>
                        <a:rPr lang="cs-CZ" sz="1900" dirty="0">
                          <a:effectLst/>
                        </a:rPr>
                        <a:t>zpracování zemědělských produktů a jejich uvádění na </a:t>
                      </a:r>
                      <a:r>
                        <a:rPr lang="cs-CZ" sz="1900" dirty="0" smtClean="0">
                          <a:effectLst/>
                        </a:rPr>
                        <a:t>trh</a:t>
                      </a:r>
                      <a:r>
                        <a:rPr lang="cs-CZ" sz="1900" baseline="0" dirty="0" smtClean="0">
                          <a:effectLst/>
                        </a:rPr>
                        <a:t> (</a:t>
                      </a:r>
                      <a:r>
                        <a:rPr lang="cs-CZ" sz="1900" dirty="0" smtClean="0">
                          <a:effectLst/>
                        </a:rPr>
                        <a:t>investice </a:t>
                      </a:r>
                      <a:r>
                        <a:rPr lang="cs-CZ" sz="1900" dirty="0">
                          <a:effectLst/>
                        </a:rPr>
                        <a:t>do výstavby a rekonstrukce budov včetně nezbytných manipulačních ploch, pořízení </a:t>
                      </a:r>
                      <a:r>
                        <a:rPr lang="cs-CZ" sz="1900" dirty="0" smtClean="0">
                          <a:effectLst/>
                        </a:rPr>
                        <a:t>strojů,</a:t>
                      </a:r>
                      <a:r>
                        <a:rPr lang="cs-CZ" sz="1900" baseline="0" dirty="0" smtClean="0">
                          <a:effectLst/>
                        </a:rPr>
                        <a:t> n</a:t>
                      </a:r>
                      <a:r>
                        <a:rPr lang="cs-CZ" sz="1900" dirty="0" smtClean="0">
                          <a:effectLst/>
                        </a:rPr>
                        <a:t>ástrojů </a:t>
                      </a:r>
                      <a:r>
                        <a:rPr lang="cs-CZ" sz="1900" dirty="0">
                          <a:effectLst/>
                        </a:rPr>
                        <a:t>a zařízení pro zpracování zemědělských </a:t>
                      </a:r>
                      <a:r>
                        <a:rPr lang="cs-CZ" sz="1900" dirty="0" smtClean="0">
                          <a:effectLst/>
                        </a:rPr>
                        <a:t>produktů..)</a:t>
                      </a:r>
                    </a:p>
                    <a:p>
                      <a:pPr marL="171450" indent="-171450" algn="just">
                        <a:lnSpc>
                          <a:spcPct val="115000"/>
                        </a:lnSpc>
                        <a:spcAft>
                          <a:spcPts val="1000"/>
                        </a:spcAft>
                        <a:buFontTx/>
                        <a:buChar char="-"/>
                      </a:pPr>
                      <a:r>
                        <a:rPr lang="cs-CZ" sz="1900" dirty="0" smtClean="0">
                          <a:effectLst/>
                        </a:rPr>
                        <a:t>investice </a:t>
                      </a:r>
                      <a:r>
                        <a:rPr lang="cs-CZ" sz="1900" dirty="0">
                          <a:effectLst/>
                        </a:rPr>
                        <a:t>vedoucí ke zvyšování a monitorování kvality produktů, investice související s uváděním zemědělských a potravinářských produktů na trh (včetně investic do marketingu) a investice do zařízení na čištění odpadních vod ve zpracovatelském provozu</a:t>
                      </a:r>
                    </a:p>
                    <a:p>
                      <a:pPr algn="just">
                        <a:lnSpc>
                          <a:spcPct val="115000"/>
                        </a:lnSpc>
                        <a:spcAft>
                          <a:spcPts val="1000"/>
                        </a:spcAft>
                      </a:pPr>
                      <a:r>
                        <a:rPr lang="cs-CZ" sz="1900" i="1" dirty="0">
                          <a:effectLst/>
                        </a:rPr>
                        <a:t>Nelze podpořit investice týkající se zpracování produktů rybolovu a výroby </a:t>
                      </a:r>
                      <a:r>
                        <a:rPr lang="cs-CZ" sz="1900" i="1" dirty="0" smtClean="0">
                          <a:effectLst/>
                        </a:rPr>
                        <a:t>medu.</a:t>
                      </a:r>
                      <a:endParaRPr lang="cs-CZ" sz="1900" i="1" dirty="0">
                        <a:effectLst/>
                        <a:latin typeface="Calibri"/>
                        <a:ea typeface="Calibri"/>
                        <a:cs typeface="Calibri"/>
                      </a:endParaRPr>
                    </a:p>
                  </a:txBody>
                  <a:tcPr marL="14569" marR="14569" marT="0" marB="0"/>
                </a:tc>
              </a:tr>
              <a:tr h="644858">
                <a:tc>
                  <a:txBody>
                    <a:bodyPr/>
                    <a:lstStyle/>
                    <a:p>
                      <a:pPr algn="just">
                        <a:lnSpc>
                          <a:spcPct val="115000"/>
                        </a:lnSpc>
                        <a:spcAft>
                          <a:spcPts val="1000"/>
                        </a:spcAft>
                      </a:pPr>
                      <a:r>
                        <a:rPr lang="cs-CZ" sz="1900" b="0" dirty="0">
                          <a:effectLst/>
                        </a:rPr>
                        <a:t>Definice příjemce dotace:</a:t>
                      </a:r>
                      <a:endParaRPr lang="cs-CZ" sz="1900" b="0" dirty="0">
                        <a:effectLst/>
                        <a:latin typeface="Calibri"/>
                        <a:ea typeface="Calibri"/>
                        <a:cs typeface="Calibri"/>
                      </a:endParaRPr>
                    </a:p>
                  </a:txBody>
                  <a:tcPr marL="14569" marR="14569" marT="0" marB="0"/>
                </a:tc>
                <a:tc>
                  <a:txBody>
                    <a:bodyPr/>
                    <a:lstStyle/>
                    <a:p>
                      <a:pPr algn="just">
                        <a:lnSpc>
                          <a:spcPct val="115000"/>
                        </a:lnSpc>
                        <a:spcAft>
                          <a:spcPts val="1000"/>
                        </a:spcAft>
                      </a:pPr>
                      <a:r>
                        <a:rPr lang="cs-CZ" sz="1900" dirty="0">
                          <a:effectLst/>
                        </a:rPr>
                        <a:t>Zemědělský podnikatel, výrobce potravin, výrobce krmiv nebo jiné subjekty aktivní ve zpracování, uvádění na trh a vývoji zemědělských produktů uvedených v příloze I Smlouvy o fungování EU jako vstupní produkt.</a:t>
                      </a:r>
                      <a:endParaRPr lang="cs-CZ" sz="1900" dirty="0">
                        <a:effectLst/>
                        <a:latin typeface="Calibri"/>
                        <a:ea typeface="Calibri"/>
                        <a:cs typeface="Calibri"/>
                      </a:endParaRPr>
                    </a:p>
                  </a:txBody>
                  <a:tcPr marL="14569" marR="14569" marT="0" marB="0"/>
                </a:tc>
              </a:tr>
              <a:tr h="543257">
                <a:tc>
                  <a:txBody>
                    <a:bodyPr/>
                    <a:lstStyle/>
                    <a:p>
                      <a:pPr algn="just">
                        <a:lnSpc>
                          <a:spcPct val="115000"/>
                        </a:lnSpc>
                        <a:spcAft>
                          <a:spcPts val="1000"/>
                        </a:spcAft>
                      </a:pPr>
                      <a:r>
                        <a:rPr lang="cs-CZ" sz="1900" b="0" dirty="0">
                          <a:effectLst/>
                        </a:rPr>
                        <a:t>Výše způsobilých výdajů (Kč):</a:t>
                      </a:r>
                      <a:endParaRPr lang="cs-CZ" sz="1900" b="0" dirty="0">
                        <a:effectLst/>
                        <a:latin typeface="Calibri"/>
                        <a:ea typeface="Calibri"/>
                        <a:cs typeface="Calibri"/>
                      </a:endParaRPr>
                    </a:p>
                  </a:txBody>
                  <a:tcPr marL="14569" marR="14569" marT="0" marB="0"/>
                </a:tc>
                <a:tc>
                  <a:txBody>
                    <a:bodyPr/>
                    <a:lstStyle/>
                    <a:p>
                      <a:pPr algn="just">
                        <a:lnSpc>
                          <a:spcPct val="115000"/>
                        </a:lnSpc>
                        <a:spcAft>
                          <a:spcPts val="1000"/>
                        </a:spcAft>
                      </a:pPr>
                      <a:r>
                        <a:rPr lang="cs-CZ" sz="1900" dirty="0">
                          <a:effectLst/>
                        </a:rPr>
                        <a:t>50 000 – 5 000 000</a:t>
                      </a:r>
                      <a:endParaRPr lang="cs-CZ" sz="1900" dirty="0">
                        <a:effectLst/>
                        <a:latin typeface="Calibri"/>
                        <a:ea typeface="Calibri"/>
                        <a:cs typeface="Calibri"/>
                      </a:endParaRPr>
                    </a:p>
                  </a:txBody>
                  <a:tcPr marL="14569" marR="14569" marT="0" marB="0"/>
                </a:tc>
              </a:tr>
            </a:tbl>
          </a:graphicData>
        </a:graphic>
      </p:graphicFrame>
    </p:spTree>
    <p:extLst>
      <p:ext uri="{BB962C8B-B14F-4D97-AF65-F5344CB8AC3E}">
        <p14:creationId xmlns:p14="http://schemas.microsoft.com/office/powerpoint/2010/main" val="3661897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0" y="-171400"/>
            <a:ext cx="8229600" cy="850352"/>
          </a:xfrm>
        </p:spPr>
        <p:txBody>
          <a:bodyPr>
            <a:normAutofit fontScale="90000"/>
          </a:bodyPr>
          <a:lstStyle/>
          <a:p>
            <a:r>
              <a:rPr lang="cs-CZ" dirty="0" smtClean="0"/>
              <a:t>Struktura SCLLD a její zpracování</a:t>
            </a:r>
            <a:endParaRPr lang="cs-CZ" dirty="0"/>
          </a:p>
        </p:txBody>
      </p:sp>
      <p:sp>
        <p:nvSpPr>
          <p:cNvPr id="3" name="Zástupný symbol pro obsah 2"/>
          <p:cNvSpPr>
            <a:spLocks noGrp="1"/>
          </p:cNvSpPr>
          <p:nvPr>
            <p:ph idx="1"/>
          </p:nvPr>
        </p:nvSpPr>
        <p:spPr>
          <a:xfrm>
            <a:off x="179512" y="692696"/>
            <a:ext cx="8507288" cy="6048672"/>
          </a:xfrm>
        </p:spPr>
        <p:txBody>
          <a:bodyPr/>
          <a:lstStyle/>
          <a:p>
            <a:pPr marL="64008" indent="0">
              <a:buNone/>
            </a:pPr>
            <a:endParaRPr lang="cs-CZ" dirty="0" smtClean="0"/>
          </a:p>
          <a:p>
            <a:pPr marL="64008" indent="0">
              <a:buNone/>
            </a:pPr>
            <a:endParaRPr lang="cs-CZ" dirty="0"/>
          </a:p>
          <a:p>
            <a:pPr marL="64008" indent="0">
              <a:buNone/>
            </a:pPr>
            <a:r>
              <a:rPr lang="cs-CZ" dirty="0" smtClean="0"/>
              <a:t> </a:t>
            </a:r>
          </a:p>
          <a:p>
            <a:endParaRPr lang="cs-CZ" dirty="0"/>
          </a:p>
          <a:p>
            <a:endParaRPr lang="cs-CZ" dirty="0" smtClean="0"/>
          </a:p>
          <a:p>
            <a:pPr marL="64008" indent="0">
              <a:buNone/>
            </a:pPr>
            <a:endParaRPr lang="cs-CZ" dirty="0" smtClean="0"/>
          </a:p>
          <a:p>
            <a:pPr marL="64008" indent="0">
              <a:buNone/>
            </a:pPr>
            <a:endParaRPr lang="cs-CZ" dirty="0"/>
          </a:p>
          <a:p>
            <a:pPr marL="64008" indent="0">
              <a:buNone/>
            </a:pPr>
            <a:endParaRPr lang="cs-CZ" dirty="0" smtClean="0"/>
          </a:p>
          <a:p>
            <a:pPr marL="64008" indent="0">
              <a:buNone/>
            </a:pPr>
            <a:endParaRPr lang="cs-CZ" dirty="0"/>
          </a:p>
        </p:txBody>
      </p:sp>
      <p:pic>
        <p:nvPicPr>
          <p:cNvPr id="6" name="Picture 2" descr="http://www.luhacovskezalesi.cz/media/photologue/photos/Pyram.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6600" y="908720"/>
            <a:ext cx="6663372" cy="5713490"/>
          </a:xfrm>
          <a:prstGeom prst="rect">
            <a:avLst/>
          </a:prstGeom>
          <a:noFill/>
          <a:extLst>
            <a:ext uri="{909E8E84-426E-40DD-AFC4-6F175D3DCCD1}">
              <a14:hiddenFill xmlns:a14="http://schemas.microsoft.com/office/drawing/2010/main">
                <a:solidFill>
                  <a:srgbClr val="FFFFFF"/>
                </a:solidFill>
              </a14:hiddenFill>
            </a:ext>
          </a:extLst>
        </p:spPr>
      </p:pic>
      <p:pic>
        <p:nvPicPr>
          <p:cNvPr id="14338" name="Picture 2" descr="I:\DATA\propagace_publicita\Logo_MAS21_2013_Martinovsky\Logo_final\Barevne\MAS21_logo_RGB.t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84915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ulka 5"/>
          <p:cNvGraphicFramePr>
            <a:graphicFrameLocks noGrp="1"/>
          </p:cNvGraphicFramePr>
          <p:nvPr>
            <p:extLst>
              <p:ext uri="{D42A27DB-BD31-4B8C-83A1-F6EECF244321}">
                <p14:modId xmlns:p14="http://schemas.microsoft.com/office/powerpoint/2010/main" val="1612836571"/>
              </p:ext>
            </p:extLst>
          </p:nvPr>
        </p:nvGraphicFramePr>
        <p:xfrm>
          <a:off x="0" y="0"/>
          <a:ext cx="9144000" cy="6864743"/>
        </p:xfrm>
        <a:graphic>
          <a:graphicData uri="http://schemas.openxmlformats.org/drawingml/2006/table">
            <a:tbl>
              <a:tblPr firstRow="1" firstCol="1" bandRow="1">
                <a:tableStyleId>{5C22544A-7EE6-4342-B048-85BDC9FD1C3A}</a:tableStyleId>
              </a:tblPr>
              <a:tblGrid>
                <a:gridCol w="1619672"/>
                <a:gridCol w="7524328"/>
              </a:tblGrid>
              <a:tr h="238478">
                <a:tc>
                  <a:txBody>
                    <a:bodyPr/>
                    <a:lstStyle/>
                    <a:p>
                      <a:pPr algn="l">
                        <a:lnSpc>
                          <a:spcPct val="115000"/>
                        </a:lnSpc>
                        <a:spcAft>
                          <a:spcPts val="0"/>
                        </a:spcAft>
                      </a:pPr>
                      <a:r>
                        <a:rPr lang="cs-CZ" sz="1370" dirty="0">
                          <a:effectLst/>
                        </a:rPr>
                        <a:t>Název </a:t>
                      </a:r>
                      <a:r>
                        <a:rPr lang="cs-CZ" sz="1370" dirty="0" err="1">
                          <a:effectLst/>
                        </a:rPr>
                        <a:t>Fiche</a:t>
                      </a:r>
                      <a:r>
                        <a:rPr lang="cs-CZ" sz="1370" dirty="0">
                          <a:effectLst/>
                        </a:rPr>
                        <a:t> </a:t>
                      </a:r>
                      <a:endParaRPr lang="cs-CZ" sz="1370" dirty="0">
                        <a:effectLst/>
                        <a:latin typeface="Calibri"/>
                        <a:ea typeface="Calibri"/>
                        <a:cs typeface="Calibri"/>
                      </a:endParaRPr>
                    </a:p>
                  </a:txBody>
                  <a:tcPr marL="14029" marR="14029" marT="0" marB="0"/>
                </a:tc>
                <a:tc>
                  <a:txBody>
                    <a:bodyPr/>
                    <a:lstStyle/>
                    <a:p>
                      <a:pPr algn="just">
                        <a:lnSpc>
                          <a:spcPct val="115000"/>
                        </a:lnSpc>
                        <a:spcAft>
                          <a:spcPts val="1000"/>
                        </a:spcAft>
                      </a:pPr>
                      <a:r>
                        <a:rPr lang="cs-CZ" sz="1370">
                          <a:effectLst/>
                        </a:rPr>
                        <a:t>3. 5. Lesnická a zemědělská infrastruktura, pozemkové úpravy</a:t>
                      </a:r>
                      <a:endParaRPr lang="cs-CZ" sz="1370">
                        <a:effectLst/>
                        <a:latin typeface="Calibri"/>
                        <a:ea typeface="Calibri"/>
                        <a:cs typeface="Calibri"/>
                      </a:endParaRPr>
                    </a:p>
                  </a:txBody>
                  <a:tcPr marL="14029" marR="14029" marT="0" marB="0"/>
                </a:tc>
              </a:tr>
              <a:tr h="4414658">
                <a:tc>
                  <a:txBody>
                    <a:bodyPr/>
                    <a:lstStyle/>
                    <a:p>
                      <a:pPr algn="l">
                        <a:lnSpc>
                          <a:spcPct val="115000"/>
                        </a:lnSpc>
                        <a:spcAft>
                          <a:spcPts val="1000"/>
                        </a:spcAft>
                      </a:pPr>
                      <a:r>
                        <a:rPr lang="cs-CZ" sz="1370" dirty="0">
                          <a:effectLst/>
                        </a:rPr>
                        <a:t>Oblasti podpory</a:t>
                      </a:r>
                      <a:endParaRPr lang="cs-CZ" sz="1370" dirty="0">
                        <a:effectLst/>
                        <a:latin typeface="Calibri"/>
                        <a:ea typeface="Calibri"/>
                        <a:cs typeface="Calibri"/>
                      </a:endParaRPr>
                    </a:p>
                  </a:txBody>
                  <a:tcPr marL="14029" marR="14029" marT="0" marB="0"/>
                </a:tc>
                <a:tc>
                  <a:txBody>
                    <a:bodyPr/>
                    <a:lstStyle/>
                    <a:p>
                      <a:pPr algn="just">
                        <a:lnSpc>
                          <a:spcPct val="115000"/>
                        </a:lnSpc>
                        <a:spcAft>
                          <a:spcPts val="1000"/>
                        </a:spcAft>
                      </a:pPr>
                      <a:r>
                        <a:rPr lang="cs-CZ" sz="1370" dirty="0">
                          <a:effectLst/>
                        </a:rPr>
                        <a:t>Podpora týkající se zemědělské infrastruktury zahrnuje:</a:t>
                      </a:r>
                    </a:p>
                    <a:p>
                      <a:pPr marL="342900" lvl="0" indent="-342900" algn="just">
                        <a:lnSpc>
                          <a:spcPct val="115000"/>
                        </a:lnSpc>
                        <a:spcAft>
                          <a:spcPts val="1000"/>
                        </a:spcAft>
                        <a:buFont typeface="Symbol"/>
                        <a:buChar char=""/>
                      </a:pPr>
                      <a:r>
                        <a:rPr lang="cs-CZ" sz="1370" dirty="0">
                          <a:effectLst/>
                        </a:rPr>
                        <a:t>hmotné a nehmotné investice, </a:t>
                      </a:r>
                      <a:r>
                        <a:rPr lang="cs-CZ" sz="1370" dirty="0" smtClean="0">
                          <a:effectLst/>
                        </a:rPr>
                        <a:t>související</a:t>
                      </a:r>
                      <a:r>
                        <a:rPr lang="cs-CZ" sz="1370" baseline="0" dirty="0" smtClean="0">
                          <a:effectLst/>
                        </a:rPr>
                        <a:t> </a:t>
                      </a:r>
                      <a:r>
                        <a:rPr lang="cs-CZ" sz="1370" dirty="0" smtClean="0">
                          <a:effectLst/>
                        </a:rPr>
                        <a:t>s </a:t>
                      </a:r>
                      <a:r>
                        <a:rPr lang="cs-CZ" sz="1370" dirty="0">
                          <a:effectLst/>
                        </a:rPr>
                        <a:t>rekonstrukcí  a budováním zemědělské infrastruktury vedoucí ke zlepšení kvality či zvýšení hustoty polních cest. </a:t>
                      </a:r>
                      <a:r>
                        <a:rPr lang="cs-CZ" sz="1370" dirty="0" smtClean="0">
                          <a:effectLst/>
                        </a:rPr>
                        <a:t>Podporována bude i </a:t>
                      </a:r>
                      <a:r>
                        <a:rPr lang="cs-CZ" sz="1370" dirty="0">
                          <a:effectLst/>
                        </a:rPr>
                        <a:t>obnova či nová výstavba souvisejících objektů a technického vybavení. Polní cesty musí být realizovány na </a:t>
                      </a:r>
                      <a:r>
                        <a:rPr lang="cs-CZ" sz="1370" dirty="0" smtClean="0">
                          <a:effectLst/>
                        </a:rPr>
                        <a:t>území, </a:t>
                      </a:r>
                      <a:r>
                        <a:rPr lang="cs-CZ" sz="1370" dirty="0">
                          <a:effectLst/>
                        </a:rPr>
                        <a:t>kde byly dokončeny pozemkové úpravy, a mimo </a:t>
                      </a:r>
                      <a:r>
                        <a:rPr lang="cs-CZ" sz="1370" dirty="0" err="1">
                          <a:effectLst/>
                        </a:rPr>
                        <a:t>intravilán</a:t>
                      </a:r>
                      <a:r>
                        <a:rPr lang="cs-CZ" sz="1370" dirty="0">
                          <a:effectLst/>
                        </a:rPr>
                        <a:t> obce. </a:t>
                      </a:r>
                    </a:p>
                    <a:p>
                      <a:pPr algn="just">
                        <a:lnSpc>
                          <a:spcPct val="115000"/>
                        </a:lnSpc>
                        <a:spcAft>
                          <a:spcPts val="1000"/>
                        </a:spcAft>
                      </a:pPr>
                      <a:r>
                        <a:rPr lang="cs-CZ" sz="1370" dirty="0">
                          <a:effectLst/>
                        </a:rPr>
                        <a:t>Podpora týkající se lesnické infrastruktury zahrnuje:</a:t>
                      </a:r>
                    </a:p>
                    <a:p>
                      <a:pPr marL="342900" lvl="0" indent="-342900" algn="just">
                        <a:lnSpc>
                          <a:spcPct val="115000"/>
                        </a:lnSpc>
                        <a:spcAft>
                          <a:spcPts val="1000"/>
                        </a:spcAft>
                        <a:buFont typeface="Symbol"/>
                        <a:buChar char=""/>
                      </a:pPr>
                      <a:r>
                        <a:rPr lang="cs-CZ" sz="1370" dirty="0">
                          <a:effectLst/>
                        </a:rPr>
                        <a:t> hmotné nebo nehmotné investice</a:t>
                      </a:r>
                      <a:r>
                        <a:rPr lang="cs-CZ" sz="1370" dirty="0" smtClean="0">
                          <a:effectLst/>
                        </a:rPr>
                        <a:t>,</a:t>
                      </a:r>
                      <a:r>
                        <a:rPr lang="cs-CZ" sz="1370" baseline="0" dirty="0" smtClean="0">
                          <a:effectLst/>
                        </a:rPr>
                        <a:t> související</a:t>
                      </a:r>
                      <a:r>
                        <a:rPr lang="cs-CZ" sz="1370" dirty="0" smtClean="0">
                          <a:effectLst/>
                        </a:rPr>
                        <a:t> </a:t>
                      </a:r>
                      <a:r>
                        <a:rPr lang="cs-CZ" sz="1370" dirty="0">
                          <a:effectLst/>
                        </a:rPr>
                        <a:t>s rekonstrukcí  a budováním lesnické infrastruktury vedoucí ke zlepšení kvality či zvýšení hustoty lesních cest. </a:t>
                      </a:r>
                      <a:r>
                        <a:rPr lang="cs-CZ" sz="1370" dirty="0" smtClean="0">
                          <a:effectLst/>
                        </a:rPr>
                        <a:t>Podporována bude </a:t>
                      </a:r>
                      <a:r>
                        <a:rPr lang="cs-CZ" sz="1370" dirty="0">
                          <a:effectLst/>
                        </a:rPr>
                        <a:t>i obnova či nová výstavba souvisejících objektů a technického vybavení.</a:t>
                      </a:r>
                    </a:p>
                    <a:p>
                      <a:pPr algn="just">
                        <a:lnSpc>
                          <a:spcPct val="115000"/>
                        </a:lnSpc>
                        <a:spcAft>
                          <a:spcPts val="1000"/>
                        </a:spcAft>
                      </a:pPr>
                      <a:r>
                        <a:rPr lang="cs-CZ" sz="1370" dirty="0" smtClean="0">
                          <a:effectLst/>
                        </a:rPr>
                        <a:t>Podpora </a:t>
                      </a:r>
                      <a:r>
                        <a:rPr lang="cs-CZ" sz="1370" dirty="0">
                          <a:effectLst/>
                        </a:rPr>
                        <a:t>týkající se pozemkových úprav zahrnuje:</a:t>
                      </a:r>
                    </a:p>
                    <a:p>
                      <a:pPr marL="342900" lvl="0" indent="-342900" algn="just">
                        <a:lnSpc>
                          <a:spcPct val="115000"/>
                        </a:lnSpc>
                        <a:spcAft>
                          <a:spcPts val="1000"/>
                        </a:spcAft>
                        <a:buFont typeface="Symbol"/>
                        <a:buChar char=""/>
                      </a:pPr>
                      <a:r>
                        <a:rPr lang="cs-CZ" sz="1370" dirty="0">
                          <a:effectLst/>
                        </a:rPr>
                        <a:t>realizaci plánů společných </a:t>
                      </a:r>
                      <a:r>
                        <a:rPr lang="cs-CZ" sz="1370" dirty="0" smtClean="0">
                          <a:effectLst/>
                        </a:rPr>
                        <a:t>zařízení (opatření </a:t>
                      </a:r>
                      <a:r>
                        <a:rPr lang="cs-CZ" sz="1370" dirty="0">
                          <a:effectLst/>
                        </a:rPr>
                        <a:t>zajišťující zpřístupnění především zemědělských a lesních pozemků, opatření k ochraně životního prostředí a zachování krajinného rázu, zvýšení </a:t>
                      </a:r>
                      <a:r>
                        <a:rPr lang="cs-CZ" sz="1370" dirty="0" smtClean="0">
                          <a:effectLst/>
                        </a:rPr>
                        <a:t>ekologické </a:t>
                      </a:r>
                      <a:r>
                        <a:rPr lang="cs-CZ" sz="1370" dirty="0">
                          <a:effectLst/>
                        </a:rPr>
                        <a:t>stability krajiny, protierozní, protipovodňová opatření pro ochranu půdního fondu a vodohospodářská </a:t>
                      </a:r>
                      <a:r>
                        <a:rPr lang="cs-CZ" sz="1370" dirty="0" smtClean="0">
                          <a:effectLst/>
                        </a:rPr>
                        <a:t>opatření) </a:t>
                      </a:r>
                      <a:r>
                        <a:rPr lang="cs-CZ" sz="1370" dirty="0">
                          <a:effectLst/>
                        </a:rPr>
                        <a:t>Realizace společných zařízení musí být v souladu se schválenými návrhy pozemkových úprav.</a:t>
                      </a:r>
                      <a:endParaRPr lang="cs-CZ" sz="1370" dirty="0">
                        <a:effectLst/>
                        <a:latin typeface="Calibri"/>
                        <a:ea typeface="Calibri"/>
                        <a:cs typeface="Calibri"/>
                      </a:endParaRPr>
                    </a:p>
                  </a:txBody>
                  <a:tcPr marL="14029" marR="14029" marT="0" marB="0"/>
                </a:tc>
              </a:tr>
              <a:tr h="1448404">
                <a:tc>
                  <a:txBody>
                    <a:bodyPr/>
                    <a:lstStyle/>
                    <a:p>
                      <a:pPr algn="l">
                        <a:lnSpc>
                          <a:spcPct val="115000"/>
                        </a:lnSpc>
                        <a:spcAft>
                          <a:spcPts val="1000"/>
                        </a:spcAft>
                      </a:pPr>
                      <a:r>
                        <a:rPr lang="cs-CZ" sz="1370">
                          <a:effectLst/>
                        </a:rPr>
                        <a:t>Definice příjemce dotace:</a:t>
                      </a:r>
                      <a:endParaRPr lang="cs-CZ" sz="1370">
                        <a:effectLst/>
                        <a:latin typeface="Calibri"/>
                        <a:ea typeface="Calibri"/>
                        <a:cs typeface="Calibri"/>
                      </a:endParaRPr>
                    </a:p>
                  </a:txBody>
                  <a:tcPr marL="14029" marR="14029" marT="0" marB="0"/>
                </a:tc>
                <a:tc>
                  <a:txBody>
                    <a:bodyPr/>
                    <a:lstStyle/>
                    <a:p>
                      <a:pPr algn="just">
                        <a:lnSpc>
                          <a:spcPct val="115000"/>
                        </a:lnSpc>
                        <a:spcAft>
                          <a:spcPts val="1000"/>
                        </a:spcAft>
                      </a:pPr>
                      <a:r>
                        <a:rPr lang="cs-CZ" sz="1370" dirty="0">
                          <a:effectLst/>
                        </a:rPr>
                        <a:t>Zemědělská infrastruktura: Obec nebo zemědělský podnikatel</a:t>
                      </a:r>
                    </a:p>
                    <a:p>
                      <a:pPr algn="just">
                        <a:lnSpc>
                          <a:spcPct val="115000"/>
                        </a:lnSpc>
                        <a:spcAft>
                          <a:spcPts val="1000"/>
                        </a:spcAft>
                      </a:pPr>
                      <a:r>
                        <a:rPr lang="cs-CZ" sz="1370" dirty="0">
                          <a:effectLst/>
                        </a:rPr>
                        <a:t>Lesnická infrastruktura: </a:t>
                      </a:r>
                      <a:r>
                        <a:rPr lang="cs-CZ" sz="1370" dirty="0" smtClean="0">
                          <a:effectLst/>
                        </a:rPr>
                        <a:t>FO </a:t>
                      </a:r>
                      <a:r>
                        <a:rPr lang="cs-CZ" sz="1370" dirty="0">
                          <a:effectLst/>
                        </a:rPr>
                        <a:t>nebo </a:t>
                      </a:r>
                      <a:r>
                        <a:rPr lang="cs-CZ" sz="1370" dirty="0" smtClean="0">
                          <a:effectLst/>
                        </a:rPr>
                        <a:t>PO </a:t>
                      </a:r>
                      <a:r>
                        <a:rPr lang="cs-CZ" sz="1370" dirty="0">
                          <a:effectLst/>
                        </a:rPr>
                        <a:t>hospodařící v lesích, které jsou ve vlastnictví soukromých osob nebo jejich sdružení nebo spolků s právní osobností, vysokých škol, obcí nebo jejich svazků</a:t>
                      </a:r>
                    </a:p>
                    <a:p>
                      <a:pPr algn="just">
                        <a:lnSpc>
                          <a:spcPct val="115000"/>
                        </a:lnSpc>
                        <a:spcAft>
                          <a:spcPts val="1000"/>
                        </a:spcAft>
                      </a:pPr>
                      <a:r>
                        <a:rPr lang="cs-CZ" sz="1370" dirty="0">
                          <a:effectLst/>
                        </a:rPr>
                        <a:t>Pozemkové úpravy: Obec nebo zemědělský podnikatel</a:t>
                      </a:r>
                      <a:endParaRPr lang="cs-CZ" sz="1370" dirty="0">
                        <a:effectLst/>
                        <a:latin typeface="Calibri"/>
                        <a:ea typeface="Calibri"/>
                        <a:cs typeface="Calibri"/>
                      </a:endParaRPr>
                    </a:p>
                  </a:txBody>
                  <a:tcPr marL="14029" marR="14029" marT="0" marB="0"/>
                </a:tc>
              </a:tr>
              <a:tr h="476956">
                <a:tc>
                  <a:txBody>
                    <a:bodyPr/>
                    <a:lstStyle/>
                    <a:p>
                      <a:pPr algn="l">
                        <a:lnSpc>
                          <a:spcPct val="115000"/>
                        </a:lnSpc>
                        <a:spcAft>
                          <a:spcPts val="1000"/>
                        </a:spcAft>
                      </a:pPr>
                      <a:r>
                        <a:rPr lang="cs-CZ" sz="1370" dirty="0">
                          <a:effectLst/>
                        </a:rPr>
                        <a:t>Výše způsobilých výdajů (Kč):</a:t>
                      </a:r>
                      <a:endParaRPr lang="cs-CZ" sz="1370" dirty="0">
                        <a:effectLst/>
                        <a:latin typeface="Calibri"/>
                        <a:ea typeface="Calibri"/>
                        <a:cs typeface="Calibri"/>
                      </a:endParaRPr>
                    </a:p>
                  </a:txBody>
                  <a:tcPr marL="14029" marR="14029" marT="0" marB="0"/>
                </a:tc>
                <a:tc>
                  <a:txBody>
                    <a:bodyPr/>
                    <a:lstStyle/>
                    <a:p>
                      <a:pPr algn="just">
                        <a:lnSpc>
                          <a:spcPct val="115000"/>
                        </a:lnSpc>
                        <a:spcAft>
                          <a:spcPts val="1000"/>
                        </a:spcAft>
                      </a:pPr>
                      <a:r>
                        <a:rPr lang="cs-CZ" sz="1370" dirty="0">
                          <a:effectLst/>
                        </a:rPr>
                        <a:t>50 000 – 5 000 000</a:t>
                      </a:r>
                      <a:endParaRPr lang="cs-CZ" sz="1370" dirty="0">
                        <a:effectLst/>
                        <a:latin typeface="Calibri"/>
                        <a:ea typeface="Calibri"/>
                        <a:cs typeface="Calibri"/>
                      </a:endParaRPr>
                    </a:p>
                  </a:txBody>
                  <a:tcPr marL="14029" marR="14029" marT="0" marB="0"/>
                </a:tc>
              </a:tr>
            </a:tbl>
          </a:graphicData>
        </a:graphic>
      </p:graphicFrame>
    </p:spTree>
    <p:extLst>
      <p:ext uri="{BB962C8B-B14F-4D97-AF65-F5344CB8AC3E}">
        <p14:creationId xmlns:p14="http://schemas.microsoft.com/office/powerpoint/2010/main" val="24104137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12817"/>
            <a:ext cx="8229600" cy="777521"/>
          </a:xfrm>
        </p:spPr>
        <p:txBody>
          <a:bodyPr>
            <a:normAutofit/>
          </a:bodyPr>
          <a:lstStyle/>
          <a:p>
            <a:r>
              <a:rPr lang="cs-CZ" dirty="0" smtClean="0"/>
              <a:t>OPZ</a:t>
            </a:r>
            <a:endParaRPr lang="cs-CZ" dirty="0"/>
          </a:p>
        </p:txBody>
      </p:sp>
      <p:sp>
        <p:nvSpPr>
          <p:cNvPr id="3" name="Zástupný symbol pro obsah 2"/>
          <p:cNvSpPr>
            <a:spLocks noGrp="1"/>
          </p:cNvSpPr>
          <p:nvPr>
            <p:ph idx="1"/>
          </p:nvPr>
        </p:nvSpPr>
        <p:spPr>
          <a:xfrm>
            <a:off x="457200" y="764704"/>
            <a:ext cx="8651304" cy="5976664"/>
          </a:xfrm>
        </p:spPr>
        <p:txBody>
          <a:bodyPr/>
          <a:lstStyle/>
          <a:p>
            <a:r>
              <a:rPr lang="cs-CZ" dirty="0" smtClean="0"/>
              <a:t>Celková alokace </a:t>
            </a:r>
            <a:r>
              <a:rPr lang="cs-CZ" dirty="0" smtClean="0">
                <a:solidFill>
                  <a:schemeClr val="accent1"/>
                </a:solidFill>
              </a:rPr>
              <a:t>13 900 000 </a:t>
            </a:r>
            <a:r>
              <a:rPr lang="cs-CZ" dirty="0" smtClean="0"/>
              <a:t>Kč</a:t>
            </a:r>
          </a:p>
          <a:p>
            <a:endParaRPr lang="cs-CZ" dirty="0"/>
          </a:p>
          <a:p>
            <a:r>
              <a:rPr lang="cs-CZ" dirty="0" smtClean="0"/>
              <a:t>4 opatření</a:t>
            </a:r>
          </a:p>
          <a:p>
            <a:pPr marL="64008" indent="0">
              <a:buNone/>
            </a:pPr>
            <a:endParaRPr lang="cs-CZ" dirty="0" smtClean="0"/>
          </a:p>
          <a:p>
            <a:pPr lvl="2">
              <a:buFont typeface="Wingdings" panose="05000000000000000000" pitchFamily="2" charset="2"/>
              <a:buChar char="Ø"/>
            </a:pPr>
            <a:r>
              <a:rPr lang="cs-CZ" dirty="0" smtClean="0"/>
              <a:t>Prevence sociálního vyloučení 2 000 000 Kč</a:t>
            </a:r>
          </a:p>
          <a:p>
            <a:pPr lvl="2">
              <a:buFont typeface="Wingdings" panose="05000000000000000000" pitchFamily="2" charset="2"/>
              <a:buChar char="Ø"/>
            </a:pPr>
            <a:r>
              <a:rPr lang="cs-CZ" dirty="0" smtClean="0"/>
              <a:t>Prorodinná opatření 7 500 000 Kč</a:t>
            </a:r>
          </a:p>
          <a:p>
            <a:pPr lvl="2">
              <a:buFont typeface="Wingdings" panose="05000000000000000000" pitchFamily="2" charset="2"/>
              <a:buChar char="Ø"/>
            </a:pPr>
            <a:r>
              <a:rPr lang="cs-CZ" dirty="0"/>
              <a:t> </a:t>
            </a:r>
            <a:r>
              <a:rPr lang="cs-CZ" dirty="0" smtClean="0"/>
              <a:t>Podpora sociálního podnikání 1000 000 Kč</a:t>
            </a:r>
          </a:p>
          <a:p>
            <a:pPr lvl="2">
              <a:buFont typeface="Wingdings" panose="05000000000000000000" pitchFamily="2" charset="2"/>
              <a:buChar char="Ø"/>
            </a:pPr>
            <a:r>
              <a:rPr lang="cs-CZ" dirty="0" smtClean="0"/>
              <a:t>Vzdělání podporuje zaměstnanost 3 400 000 Kč</a:t>
            </a:r>
          </a:p>
          <a:p>
            <a:pPr lvl="2">
              <a:buFont typeface="Wingdings" panose="05000000000000000000" pitchFamily="2" charset="2"/>
              <a:buChar char="Ø"/>
            </a:pPr>
            <a:endParaRPr lang="cs-CZ" dirty="0" smtClean="0"/>
          </a:p>
          <a:p>
            <a:pPr lvl="2">
              <a:buFont typeface="Wingdings" panose="05000000000000000000" pitchFamily="2" charset="2"/>
              <a:buChar char="Ø"/>
            </a:pPr>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471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823122589"/>
              </p:ext>
            </p:extLst>
          </p:nvPr>
        </p:nvGraphicFramePr>
        <p:xfrm>
          <a:off x="0" y="0"/>
          <a:ext cx="9144000" cy="6857999"/>
        </p:xfrm>
        <a:graphic>
          <a:graphicData uri="http://schemas.openxmlformats.org/drawingml/2006/table">
            <a:tbl>
              <a:tblPr firstRow="1" firstCol="1" bandRow="1">
                <a:tableStyleId>{5C22544A-7EE6-4342-B048-85BDC9FD1C3A}</a:tableStyleId>
              </a:tblPr>
              <a:tblGrid>
                <a:gridCol w="1907704"/>
                <a:gridCol w="7236296"/>
              </a:tblGrid>
              <a:tr h="352059">
                <a:tc>
                  <a:txBody>
                    <a:bodyPr/>
                    <a:lstStyle/>
                    <a:p>
                      <a:pPr algn="just">
                        <a:lnSpc>
                          <a:spcPct val="115000"/>
                        </a:lnSpc>
                        <a:spcAft>
                          <a:spcPts val="1000"/>
                        </a:spcAft>
                      </a:pPr>
                      <a:r>
                        <a:rPr lang="cs-CZ" sz="1700" b="0" dirty="0">
                          <a:effectLst/>
                        </a:rPr>
                        <a:t>Opatření CLLD</a:t>
                      </a:r>
                      <a:endParaRPr lang="cs-CZ" sz="1700" b="0" dirty="0">
                        <a:effectLst/>
                        <a:latin typeface="Calibri"/>
                        <a:ea typeface="Calibri"/>
                        <a:cs typeface="Calibri"/>
                      </a:endParaRPr>
                    </a:p>
                  </a:txBody>
                  <a:tcPr marL="35357" marR="35357" marT="0" marB="0"/>
                </a:tc>
                <a:tc>
                  <a:txBody>
                    <a:bodyPr/>
                    <a:lstStyle/>
                    <a:p>
                      <a:pPr algn="just">
                        <a:lnSpc>
                          <a:spcPct val="115000"/>
                        </a:lnSpc>
                        <a:spcAft>
                          <a:spcPts val="1000"/>
                        </a:spcAft>
                      </a:pPr>
                      <a:r>
                        <a:rPr lang="cs-CZ" sz="1700">
                          <a:effectLst/>
                        </a:rPr>
                        <a:t>2.1 Prevence sociálního vyloučení</a:t>
                      </a:r>
                      <a:endParaRPr lang="cs-CZ" sz="1700">
                        <a:effectLst/>
                        <a:latin typeface="Calibri"/>
                        <a:ea typeface="Calibri"/>
                        <a:cs typeface="Calibri"/>
                      </a:endParaRPr>
                    </a:p>
                  </a:txBody>
                  <a:tcPr marL="35357" marR="35357" marT="0" marB="0"/>
                </a:tc>
              </a:tr>
              <a:tr h="602483">
                <a:tc>
                  <a:txBody>
                    <a:bodyPr/>
                    <a:lstStyle/>
                    <a:p>
                      <a:pPr algn="just">
                        <a:lnSpc>
                          <a:spcPct val="115000"/>
                        </a:lnSpc>
                        <a:spcAft>
                          <a:spcPts val="1000"/>
                        </a:spcAft>
                      </a:pPr>
                      <a:r>
                        <a:rPr lang="cs-CZ" sz="1700" b="0" dirty="0" smtClean="0">
                          <a:effectLst/>
                          <a:latin typeface="Century Gothic" panose="020B0502020202020204" pitchFamily="34" charset="0"/>
                          <a:ea typeface="Calibri"/>
                          <a:cs typeface="Calibri"/>
                        </a:rPr>
                        <a:t>Vazba na OPZ</a:t>
                      </a:r>
                      <a:endParaRPr lang="cs-CZ" sz="1700" b="0" dirty="0">
                        <a:effectLst/>
                        <a:latin typeface="Century Gothic" panose="020B0502020202020204" pitchFamily="34" charset="0"/>
                        <a:ea typeface="Calibri"/>
                        <a:cs typeface="Calibri"/>
                      </a:endParaRPr>
                    </a:p>
                  </a:txBody>
                  <a:tcPr marL="35357" marR="35357" marT="0" marB="0"/>
                </a:tc>
                <a:tc>
                  <a:txBody>
                    <a:bodyPr/>
                    <a:lstStyle/>
                    <a:p>
                      <a:pPr algn="just">
                        <a:lnSpc>
                          <a:spcPct val="115000"/>
                        </a:lnSpc>
                        <a:spcAft>
                          <a:spcPts val="1000"/>
                        </a:spcAft>
                      </a:pPr>
                      <a:r>
                        <a:rPr lang="cs-CZ" sz="1700" dirty="0" smtClean="0">
                          <a:effectLst/>
                          <a:latin typeface="Century Gothic" panose="020B0502020202020204" pitchFamily="34" charset="0"/>
                          <a:ea typeface="Calibri"/>
                          <a:cs typeface="Calibri"/>
                        </a:rPr>
                        <a:t>SC 2. 3. 1. Podpora sociálního začleňování osob sociálně vyloučených či sociálním vyloučením ohrožených</a:t>
                      </a:r>
                      <a:endParaRPr lang="cs-CZ" sz="1700" dirty="0">
                        <a:effectLst/>
                        <a:latin typeface="Century Gothic" panose="020B0502020202020204" pitchFamily="34" charset="0"/>
                        <a:ea typeface="Calibri"/>
                        <a:cs typeface="Calibri"/>
                      </a:endParaRPr>
                    </a:p>
                  </a:txBody>
                  <a:tcPr marL="35357" marR="35357" marT="0" marB="0"/>
                </a:tc>
              </a:tr>
              <a:tr h="4662739">
                <a:tc>
                  <a:txBody>
                    <a:bodyPr/>
                    <a:lstStyle/>
                    <a:p>
                      <a:pPr algn="just">
                        <a:lnSpc>
                          <a:spcPct val="115000"/>
                        </a:lnSpc>
                        <a:spcAft>
                          <a:spcPts val="1000"/>
                        </a:spcAft>
                      </a:pPr>
                      <a:r>
                        <a:rPr lang="cs-CZ" sz="1700" b="0" dirty="0">
                          <a:effectLst/>
                        </a:rPr>
                        <a:t>Popis možných zaměření projektů</a:t>
                      </a:r>
                      <a:endParaRPr lang="cs-CZ" sz="1700" b="0" dirty="0">
                        <a:effectLst/>
                        <a:latin typeface="Calibri"/>
                        <a:ea typeface="Calibri"/>
                        <a:cs typeface="Calibri"/>
                      </a:endParaRPr>
                    </a:p>
                  </a:txBody>
                  <a:tcPr marL="35357" marR="35357" marT="0" marB="0"/>
                </a:tc>
                <a:tc>
                  <a:txBody>
                    <a:bodyPr/>
                    <a:lstStyle/>
                    <a:p>
                      <a:pPr marL="228600" indent="-228600" algn="just">
                        <a:lnSpc>
                          <a:spcPct val="115000"/>
                        </a:lnSpc>
                        <a:spcAft>
                          <a:spcPts val="1000"/>
                        </a:spcAft>
                        <a:buAutoNum type="alphaUcParenR"/>
                      </a:pPr>
                      <a:r>
                        <a:rPr lang="cs-CZ" sz="1700" dirty="0" smtClean="0">
                          <a:effectLst/>
                        </a:rPr>
                        <a:t>Podpora </a:t>
                      </a:r>
                      <a:r>
                        <a:rPr lang="cs-CZ" sz="1700" dirty="0">
                          <a:effectLst/>
                        </a:rPr>
                        <a:t>poskytování vybraných sociálních služeb v souladu se zákonem  č. 108/2006 Sb., s cílem sociálního začleňování a prevence sociálního vyloučení osob sociálně vyloučených či sociálním vyloučením ohrožených </a:t>
                      </a:r>
                      <a:r>
                        <a:rPr lang="cs-CZ" sz="1700" dirty="0" smtClean="0">
                          <a:effectLst/>
                        </a:rPr>
                        <a:t>(př. odborné </a:t>
                      </a:r>
                      <a:r>
                        <a:rPr lang="cs-CZ" sz="1700" dirty="0">
                          <a:effectLst/>
                        </a:rPr>
                        <a:t>sociální poradenství, terénní programy, sociálně aktivizační služby pro rodiny s </a:t>
                      </a:r>
                      <a:r>
                        <a:rPr lang="cs-CZ" sz="1700" dirty="0" smtClean="0">
                          <a:effectLst/>
                        </a:rPr>
                        <a:t>dětmi…)</a:t>
                      </a:r>
                    </a:p>
                    <a:p>
                      <a:pPr marL="228600" indent="-228600" algn="just">
                        <a:lnSpc>
                          <a:spcPct val="115000"/>
                        </a:lnSpc>
                        <a:spcAft>
                          <a:spcPts val="1000"/>
                        </a:spcAft>
                        <a:buAutoNum type="alphaUcParenR"/>
                      </a:pPr>
                      <a:r>
                        <a:rPr lang="cs-CZ" sz="1700" dirty="0" smtClean="0">
                          <a:effectLst/>
                        </a:rPr>
                        <a:t>Podpora </a:t>
                      </a:r>
                      <a:r>
                        <a:rPr lang="cs-CZ" sz="1700" dirty="0">
                          <a:effectLst/>
                        </a:rPr>
                        <a:t>komunitní sociální práce a komunitních center jako prostředků sociálního začleňování nebo prevence sociálního vyloučení (komunitní sociální práce a podpora komunitních </a:t>
                      </a:r>
                      <a:r>
                        <a:rPr lang="cs-CZ" sz="1700" dirty="0" smtClean="0">
                          <a:effectLst/>
                        </a:rPr>
                        <a:t>center)</a:t>
                      </a:r>
                    </a:p>
                    <a:p>
                      <a:pPr marL="228600" indent="-228600" algn="just">
                        <a:lnSpc>
                          <a:spcPct val="115000"/>
                        </a:lnSpc>
                        <a:spcAft>
                          <a:spcPts val="1000"/>
                        </a:spcAft>
                        <a:buAutoNum type="alphaUcParenR"/>
                      </a:pPr>
                      <a:r>
                        <a:rPr lang="cs-CZ" sz="1700" dirty="0" smtClean="0">
                          <a:effectLst/>
                        </a:rPr>
                        <a:t>Další </a:t>
                      </a:r>
                      <a:r>
                        <a:rPr lang="cs-CZ" sz="1700" dirty="0">
                          <a:effectLst/>
                        </a:rPr>
                        <a:t>programy a činnosti v rámci sociálního začleňování nad rámec/mimo režim zákona č. 108/2006 Sb</a:t>
                      </a:r>
                      <a:r>
                        <a:rPr lang="cs-CZ" sz="1700" dirty="0" smtClean="0">
                          <a:effectLst/>
                        </a:rPr>
                        <a:t>.(programy </a:t>
                      </a:r>
                      <a:r>
                        <a:rPr lang="cs-CZ" sz="1700" dirty="0">
                          <a:effectLst/>
                        </a:rPr>
                        <a:t>prevence a řešení problémů v sociálně vyloučených lokalitách, podpora mladým lidem ze sociálně znevýhodněného </a:t>
                      </a:r>
                      <a:r>
                        <a:rPr lang="cs-CZ" sz="1700" dirty="0" smtClean="0">
                          <a:effectLst/>
                        </a:rPr>
                        <a:t>prostředí…)</a:t>
                      </a:r>
                      <a:endParaRPr lang="cs-CZ" sz="1700" dirty="0">
                        <a:effectLst/>
                        <a:latin typeface="Calibri"/>
                        <a:ea typeface="Calibri"/>
                        <a:cs typeface="Calibri"/>
                      </a:endParaRPr>
                    </a:p>
                  </a:txBody>
                  <a:tcPr marL="35357" marR="35357" marT="0" marB="0"/>
                </a:tc>
              </a:tr>
              <a:tr h="1240718">
                <a:tc>
                  <a:txBody>
                    <a:bodyPr/>
                    <a:lstStyle/>
                    <a:p>
                      <a:pPr algn="just">
                        <a:lnSpc>
                          <a:spcPct val="115000"/>
                        </a:lnSpc>
                        <a:spcAft>
                          <a:spcPts val="1000"/>
                        </a:spcAft>
                      </a:pPr>
                      <a:r>
                        <a:rPr lang="cs-CZ" sz="1700" b="0" dirty="0">
                          <a:effectLst/>
                        </a:rPr>
                        <a:t>Typy příjemců podpory</a:t>
                      </a:r>
                      <a:endParaRPr lang="cs-CZ" sz="1700" b="0" dirty="0">
                        <a:effectLst/>
                        <a:latin typeface="Calibri"/>
                        <a:ea typeface="Calibri"/>
                        <a:cs typeface="Calibri"/>
                      </a:endParaRPr>
                    </a:p>
                  </a:txBody>
                  <a:tcPr marL="35357" marR="35357" marT="0" marB="0"/>
                </a:tc>
                <a:tc>
                  <a:txBody>
                    <a:bodyPr/>
                    <a:lstStyle/>
                    <a:p>
                      <a:pPr algn="just">
                        <a:lnSpc>
                          <a:spcPct val="115000"/>
                        </a:lnSpc>
                        <a:spcAft>
                          <a:spcPts val="1000"/>
                        </a:spcAft>
                      </a:pPr>
                      <a:r>
                        <a:rPr lang="cs-CZ" sz="1700" dirty="0">
                          <a:effectLst/>
                        </a:rPr>
                        <a:t>Poskytovatelé sociálních služeb registrovaní dle zákona č.108/2006 Sb., NNO, obce, organizace zřizované obcemi působící v sociální oblasti, DSO, vzdělávací a poradenské instituce, školy a školská zařízení, obchodní korporace, OSVČ, sociální podniky.</a:t>
                      </a:r>
                      <a:endParaRPr lang="cs-CZ" sz="1700" dirty="0">
                        <a:effectLst/>
                        <a:latin typeface="Calibri"/>
                        <a:ea typeface="Calibri"/>
                        <a:cs typeface="Calibri"/>
                      </a:endParaRPr>
                    </a:p>
                  </a:txBody>
                  <a:tcPr marL="35357" marR="35357" marT="0" marB="0"/>
                </a:tc>
              </a:tr>
            </a:tbl>
          </a:graphicData>
        </a:graphic>
      </p:graphicFrame>
    </p:spTree>
    <p:extLst>
      <p:ext uri="{BB962C8B-B14F-4D97-AF65-F5344CB8AC3E}">
        <p14:creationId xmlns:p14="http://schemas.microsoft.com/office/powerpoint/2010/main" val="11879053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ulka 1"/>
          <p:cNvGraphicFramePr>
            <a:graphicFrameLocks noGrp="1"/>
          </p:cNvGraphicFramePr>
          <p:nvPr>
            <p:extLst>
              <p:ext uri="{D42A27DB-BD31-4B8C-83A1-F6EECF244321}">
                <p14:modId xmlns:p14="http://schemas.microsoft.com/office/powerpoint/2010/main" val="1830204569"/>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2339752"/>
                <a:gridCol w="6804248"/>
              </a:tblGrid>
              <a:tr h="334882">
                <a:tc>
                  <a:txBody>
                    <a:bodyPr/>
                    <a:lstStyle/>
                    <a:p>
                      <a:pPr algn="just">
                        <a:lnSpc>
                          <a:spcPct val="115000"/>
                        </a:lnSpc>
                        <a:spcAft>
                          <a:spcPts val="1000"/>
                        </a:spcAft>
                      </a:pPr>
                      <a:r>
                        <a:rPr lang="cs-CZ" sz="1800" b="0" dirty="0">
                          <a:effectLst/>
                        </a:rPr>
                        <a:t>Opatření CLLD</a:t>
                      </a:r>
                      <a:endParaRPr lang="cs-CZ" sz="1800" b="0" dirty="0">
                        <a:effectLst/>
                        <a:latin typeface="Calibri"/>
                        <a:ea typeface="Calibri"/>
                        <a:cs typeface="Calibri"/>
                      </a:endParaRPr>
                    </a:p>
                  </a:txBody>
                  <a:tcPr marL="67767" marR="67767" marT="0" marB="0"/>
                </a:tc>
                <a:tc>
                  <a:txBody>
                    <a:bodyPr/>
                    <a:lstStyle/>
                    <a:p>
                      <a:pPr algn="just">
                        <a:lnSpc>
                          <a:spcPct val="115000"/>
                        </a:lnSpc>
                        <a:spcAft>
                          <a:spcPts val="1000"/>
                        </a:spcAft>
                      </a:pPr>
                      <a:r>
                        <a:rPr lang="cs-CZ" sz="1800">
                          <a:effectLst/>
                        </a:rPr>
                        <a:t>2.2 Prorodinná opatření</a:t>
                      </a:r>
                      <a:endParaRPr lang="cs-CZ" sz="1800">
                        <a:effectLst/>
                        <a:latin typeface="Calibri"/>
                        <a:ea typeface="Calibri"/>
                        <a:cs typeface="Calibri"/>
                      </a:endParaRPr>
                    </a:p>
                  </a:txBody>
                  <a:tcPr marL="67767" marR="67767" marT="0" marB="0"/>
                </a:tc>
              </a:tr>
              <a:tr h="4755254">
                <a:tc>
                  <a:txBody>
                    <a:bodyPr/>
                    <a:lstStyle/>
                    <a:p>
                      <a:pPr algn="just">
                        <a:lnSpc>
                          <a:spcPct val="115000"/>
                        </a:lnSpc>
                        <a:spcAft>
                          <a:spcPts val="1000"/>
                        </a:spcAft>
                      </a:pPr>
                      <a:r>
                        <a:rPr lang="cs-CZ" sz="1800" b="0" dirty="0">
                          <a:effectLst/>
                        </a:rPr>
                        <a:t>Popis možných zaměření projektů</a:t>
                      </a:r>
                      <a:endParaRPr lang="cs-CZ" sz="1800" b="0" dirty="0">
                        <a:effectLst/>
                        <a:latin typeface="Calibri"/>
                        <a:ea typeface="Calibri"/>
                        <a:cs typeface="Calibri"/>
                      </a:endParaRPr>
                    </a:p>
                  </a:txBody>
                  <a:tcPr marL="67767" marR="67767" marT="0" marB="0"/>
                </a:tc>
                <a:tc>
                  <a:txBody>
                    <a:bodyPr/>
                    <a:lstStyle/>
                    <a:p>
                      <a:pPr marL="0" indent="0" algn="just">
                        <a:lnSpc>
                          <a:spcPct val="115000"/>
                        </a:lnSpc>
                        <a:spcAft>
                          <a:spcPts val="1000"/>
                        </a:spcAft>
                        <a:buNone/>
                      </a:pPr>
                      <a:r>
                        <a:rPr lang="cs-CZ" sz="1800" dirty="0" smtClean="0">
                          <a:effectLst/>
                        </a:rPr>
                        <a:t>A)</a:t>
                      </a:r>
                      <a:r>
                        <a:rPr lang="cs-CZ" sz="1800" baseline="0" dirty="0" smtClean="0">
                          <a:effectLst/>
                        </a:rPr>
                        <a:t> </a:t>
                      </a:r>
                      <a:r>
                        <a:rPr lang="cs-CZ" sz="1800" dirty="0" smtClean="0">
                          <a:effectLst/>
                        </a:rPr>
                        <a:t>Podpora </a:t>
                      </a:r>
                      <a:r>
                        <a:rPr lang="cs-CZ" sz="1800" dirty="0">
                          <a:effectLst/>
                        </a:rPr>
                        <a:t>zařízení, která doplní chybějící kapacitu stávajících institucionálních forem zařízení (typu školní družiny, kluby), s možností podpory příměstských táborů v době školních prázdnin (pro děti mladšího školního věku, možná podpora dopravy dětí do těchto zařízení), </a:t>
                      </a:r>
                      <a:endParaRPr lang="cs-CZ" sz="1800" dirty="0" smtClean="0">
                        <a:effectLst/>
                      </a:endParaRPr>
                    </a:p>
                    <a:p>
                      <a:pPr marL="0" indent="0" algn="just">
                        <a:lnSpc>
                          <a:spcPct val="115000"/>
                        </a:lnSpc>
                        <a:spcAft>
                          <a:spcPts val="1000"/>
                        </a:spcAft>
                        <a:buNone/>
                      </a:pPr>
                      <a:r>
                        <a:rPr lang="cs-CZ" sz="1800" dirty="0" smtClean="0">
                          <a:effectLst/>
                        </a:rPr>
                        <a:t>B</a:t>
                      </a:r>
                      <a:r>
                        <a:rPr lang="cs-CZ" sz="1800" dirty="0">
                          <a:effectLst/>
                        </a:rPr>
                        <a:t>) Podpora dětských skupin pro podniky i veřejnost (vznik, transformace a provoz dětských skupin dle zákona č. 274/2014 Sb., podpora živností volných a vázaných dle živnostenského zákona, </a:t>
                      </a:r>
                      <a:endParaRPr lang="cs-CZ" sz="1800" dirty="0" smtClean="0">
                        <a:effectLst/>
                      </a:endParaRPr>
                    </a:p>
                    <a:p>
                      <a:pPr marL="0" indent="0" algn="just">
                        <a:lnSpc>
                          <a:spcPct val="115000"/>
                        </a:lnSpc>
                        <a:spcAft>
                          <a:spcPts val="1000"/>
                        </a:spcAft>
                        <a:buNone/>
                      </a:pPr>
                      <a:r>
                        <a:rPr lang="cs-CZ" sz="1800" dirty="0" smtClean="0">
                          <a:effectLst/>
                        </a:rPr>
                        <a:t>C</a:t>
                      </a:r>
                      <a:r>
                        <a:rPr lang="cs-CZ" sz="1800" dirty="0">
                          <a:effectLst/>
                        </a:rPr>
                        <a:t>) Individuální péče o děti (vzdělávání chův,  příprava a realizace dalšího vzdělávání podle zákona č. 179/2006 Sb., podpora pracovního uplatnění). </a:t>
                      </a:r>
                      <a:endParaRPr lang="cs-CZ" sz="1800" dirty="0">
                        <a:effectLst/>
                        <a:latin typeface="Calibri"/>
                        <a:ea typeface="Calibri"/>
                        <a:cs typeface="Calibri"/>
                      </a:endParaRPr>
                    </a:p>
                  </a:txBody>
                  <a:tcPr marL="67767" marR="67767" marT="0" marB="0"/>
                </a:tc>
              </a:tr>
              <a:tr h="1767864">
                <a:tc>
                  <a:txBody>
                    <a:bodyPr/>
                    <a:lstStyle/>
                    <a:p>
                      <a:pPr algn="just">
                        <a:lnSpc>
                          <a:spcPct val="115000"/>
                        </a:lnSpc>
                        <a:spcAft>
                          <a:spcPts val="1000"/>
                        </a:spcAft>
                      </a:pPr>
                      <a:r>
                        <a:rPr lang="cs-CZ" sz="1800" b="0" dirty="0">
                          <a:effectLst/>
                        </a:rPr>
                        <a:t>Typy příjemců podpory</a:t>
                      </a:r>
                      <a:endParaRPr lang="cs-CZ" sz="1800" b="0" dirty="0">
                        <a:effectLst/>
                        <a:latin typeface="Calibri"/>
                        <a:ea typeface="Calibri"/>
                        <a:cs typeface="Calibri"/>
                      </a:endParaRPr>
                    </a:p>
                  </a:txBody>
                  <a:tcPr marL="67767" marR="67767" marT="0" marB="0"/>
                </a:tc>
                <a:tc>
                  <a:txBody>
                    <a:bodyPr/>
                    <a:lstStyle/>
                    <a:p>
                      <a:pPr algn="just">
                        <a:lnSpc>
                          <a:spcPct val="115000"/>
                        </a:lnSpc>
                        <a:spcAft>
                          <a:spcPts val="1000"/>
                        </a:spcAft>
                      </a:pPr>
                      <a:r>
                        <a:rPr lang="cs-CZ" sz="1800" dirty="0">
                          <a:effectLst/>
                        </a:rPr>
                        <a:t>Poskytovatelé sociálních služeb registrovaní dle zákona č.108/2006 Sb., NNO, obce, organizace zřizované obcemi působící v sociální oblasti, DSO, vzdělávací a poradenské instituce, školy a školská zařízení, obchodní korporace, OSVČ, sociální </a:t>
                      </a:r>
                      <a:r>
                        <a:rPr lang="cs-CZ" sz="1800" dirty="0" smtClean="0">
                          <a:effectLst/>
                        </a:rPr>
                        <a:t>podniky</a:t>
                      </a:r>
                      <a:endParaRPr lang="cs-CZ" sz="1800" dirty="0">
                        <a:effectLst/>
                        <a:latin typeface="Calibri"/>
                        <a:ea typeface="Calibri"/>
                        <a:cs typeface="Calibri"/>
                      </a:endParaRPr>
                    </a:p>
                  </a:txBody>
                  <a:tcPr marL="67767" marR="67767" marT="0" marB="0"/>
                </a:tc>
              </a:tr>
            </a:tbl>
          </a:graphicData>
        </a:graphic>
      </p:graphicFrame>
    </p:spTree>
    <p:extLst>
      <p:ext uri="{BB962C8B-B14F-4D97-AF65-F5344CB8AC3E}">
        <p14:creationId xmlns:p14="http://schemas.microsoft.com/office/powerpoint/2010/main" val="10876917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1482460146"/>
              </p:ext>
            </p:extLst>
          </p:nvPr>
        </p:nvGraphicFramePr>
        <p:xfrm>
          <a:off x="0" y="-1"/>
          <a:ext cx="9144000" cy="6858001"/>
        </p:xfrm>
        <a:graphic>
          <a:graphicData uri="http://schemas.openxmlformats.org/drawingml/2006/table">
            <a:tbl>
              <a:tblPr firstRow="1" firstCol="1" bandRow="1">
                <a:tableStyleId>{5C22544A-7EE6-4342-B048-85BDC9FD1C3A}</a:tableStyleId>
              </a:tblPr>
              <a:tblGrid>
                <a:gridCol w="2123728"/>
                <a:gridCol w="7020272"/>
              </a:tblGrid>
              <a:tr h="504010">
                <a:tc>
                  <a:txBody>
                    <a:bodyPr/>
                    <a:lstStyle/>
                    <a:p>
                      <a:pPr algn="just">
                        <a:lnSpc>
                          <a:spcPct val="115000"/>
                        </a:lnSpc>
                        <a:spcAft>
                          <a:spcPts val="1000"/>
                        </a:spcAft>
                      </a:pPr>
                      <a:r>
                        <a:rPr lang="cs-CZ" sz="2000" b="0" dirty="0">
                          <a:effectLst/>
                        </a:rPr>
                        <a:t>Opatření CLLD</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a:effectLst/>
                        </a:rPr>
                        <a:t>2.3 Podpora sociálního podnikání</a:t>
                      </a:r>
                      <a:endParaRPr lang="cs-CZ" sz="2000">
                        <a:effectLst/>
                        <a:latin typeface="Calibri"/>
                        <a:ea typeface="Calibri"/>
                        <a:cs typeface="Calibri"/>
                      </a:endParaRPr>
                    </a:p>
                  </a:txBody>
                  <a:tcPr marL="68580" marR="68580" marT="0" marB="0"/>
                </a:tc>
              </a:tr>
              <a:tr h="3691407">
                <a:tc>
                  <a:txBody>
                    <a:bodyPr/>
                    <a:lstStyle/>
                    <a:p>
                      <a:pPr algn="just">
                        <a:lnSpc>
                          <a:spcPct val="115000"/>
                        </a:lnSpc>
                        <a:spcAft>
                          <a:spcPts val="1000"/>
                        </a:spcAft>
                      </a:pPr>
                      <a:r>
                        <a:rPr lang="cs-CZ" sz="2000" b="0" dirty="0">
                          <a:effectLst/>
                        </a:rPr>
                        <a:t>Popis možných zaměření projektů</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latin typeface="Century Gothic" panose="020B0502020202020204" pitchFamily="34" charset="0"/>
                        </a:rPr>
                        <a:t>Vznik a rozvoj nových podnikatelských aktivit v oblasti sociálního podnikání </a:t>
                      </a:r>
                      <a:r>
                        <a:rPr lang="cs-CZ" sz="2000" dirty="0" smtClean="0">
                          <a:effectLst/>
                          <a:latin typeface="Century Gothic" panose="020B0502020202020204" pitchFamily="34" charset="0"/>
                        </a:rPr>
                        <a:t>(</a:t>
                      </a:r>
                      <a:r>
                        <a:rPr lang="cs-CZ" sz="2000" dirty="0">
                          <a:effectLst/>
                          <a:latin typeface="Century Gothic" panose="020B0502020202020204" pitchFamily="34" charset="0"/>
                        </a:rPr>
                        <a:t>vytvoření a zachování pracovních míst pro cílové skupiny, vzdělávání zaměstnanců z cílových skupin a vzdělávání ostatních zaměstnanců sociálního podniku financovaných z přímých nákladů projektu, marketing sociálního podnikání, provozování sociálního podnikání</a:t>
                      </a:r>
                      <a:r>
                        <a:rPr lang="cs-CZ" sz="2000" dirty="0" smtClean="0">
                          <a:effectLst/>
                          <a:latin typeface="Century Gothic" panose="020B0502020202020204" pitchFamily="34" charset="0"/>
                        </a:rPr>
                        <a:t>)</a:t>
                      </a:r>
                      <a:endParaRPr lang="cs-CZ" sz="2000" dirty="0">
                        <a:effectLst/>
                        <a:latin typeface="Century Gothic" panose="020B0502020202020204" pitchFamily="34" charset="0"/>
                        <a:ea typeface="Calibri"/>
                        <a:cs typeface="Calibri"/>
                      </a:endParaRPr>
                    </a:p>
                  </a:txBody>
                  <a:tcPr marL="68580" marR="68580" marT="0" marB="0"/>
                </a:tc>
              </a:tr>
              <a:tr h="2662584">
                <a:tc>
                  <a:txBody>
                    <a:bodyPr/>
                    <a:lstStyle/>
                    <a:p>
                      <a:pPr algn="just">
                        <a:lnSpc>
                          <a:spcPct val="115000"/>
                        </a:lnSpc>
                        <a:spcAft>
                          <a:spcPts val="1000"/>
                        </a:spcAft>
                      </a:pPr>
                      <a:r>
                        <a:rPr lang="cs-CZ" sz="2000" b="0" dirty="0">
                          <a:effectLst/>
                        </a:rPr>
                        <a:t>Typy příjemců podpory</a:t>
                      </a:r>
                      <a:endParaRPr lang="cs-CZ" sz="200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a:effectLst/>
                        </a:rPr>
                        <a:t>Poskytovatelé sociálních služeb, obce, organizace zřizované obcemi působící v sociální oblasti, DSO, vzdělávací a poradenské instituce, školy a školská zařízení, obchodní korporace, OSVČ, sociální podniky.</a:t>
                      </a:r>
                      <a:endParaRPr lang="cs-CZ" sz="200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34528872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2089538545"/>
              </p:ext>
            </p:extLst>
          </p:nvPr>
        </p:nvGraphicFramePr>
        <p:xfrm>
          <a:off x="0" y="2"/>
          <a:ext cx="9144000" cy="6857998"/>
        </p:xfrm>
        <a:graphic>
          <a:graphicData uri="http://schemas.openxmlformats.org/drawingml/2006/table">
            <a:tbl>
              <a:tblPr firstRow="1" firstCol="1" bandRow="1">
                <a:tableStyleId>{5C22544A-7EE6-4342-B048-85BDC9FD1C3A}</a:tableStyleId>
              </a:tblPr>
              <a:tblGrid>
                <a:gridCol w="2339752"/>
                <a:gridCol w="6804248"/>
              </a:tblGrid>
              <a:tr h="391167">
                <a:tc>
                  <a:txBody>
                    <a:bodyPr/>
                    <a:lstStyle/>
                    <a:p>
                      <a:pPr algn="just">
                        <a:lnSpc>
                          <a:spcPct val="115000"/>
                        </a:lnSpc>
                        <a:spcAft>
                          <a:spcPts val="1000"/>
                        </a:spcAft>
                      </a:pPr>
                      <a:r>
                        <a:rPr lang="cs-CZ" sz="2000" dirty="0">
                          <a:effectLst/>
                        </a:rPr>
                        <a:t>Opatření CLLD</a:t>
                      </a:r>
                      <a:endParaRPr lang="cs-CZ" sz="200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a:effectLst/>
                        </a:rPr>
                        <a:t>2.4 Vzdělání podporuje zaměstnanost</a:t>
                      </a:r>
                      <a:endParaRPr lang="cs-CZ" sz="2000">
                        <a:effectLst/>
                        <a:latin typeface="Calibri"/>
                        <a:ea typeface="Calibri"/>
                        <a:cs typeface="Calibri"/>
                      </a:endParaRPr>
                    </a:p>
                  </a:txBody>
                  <a:tcPr marL="68580" marR="68580" marT="0" marB="0"/>
                </a:tc>
              </a:tr>
              <a:tr h="4400500">
                <a:tc>
                  <a:txBody>
                    <a:bodyPr/>
                    <a:lstStyle/>
                    <a:p>
                      <a:pPr algn="just">
                        <a:lnSpc>
                          <a:spcPct val="115000"/>
                        </a:lnSpc>
                        <a:spcAft>
                          <a:spcPts val="1000"/>
                        </a:spcAft>
                      </a:pPr>
                      <a:r>
                        <a:rPr lang="cs-CZ" sz="2000" dirty="0">
                          <a:effectLst/>
                        </a:rPr>
                        <a:t>Popis možných zaměření projektů</a:t>
                      </a:r>
                      <a:endParaRPr lang="cs-CZ" sz="200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000" dirty="0" smtClean="0">
                          <a:effectLst/>
                        </a:rPr>
                        <a:t>-Zvyšování </a:t>
                      </a:r>
                      <a:r>
                        <a:rPr lang="cs-CZ" sz="2000" dirty="0">
                          <a:effectLst/>
                        </a:rPr>
                        <a:t>uplatnitelnosti osob ohrožených sociálním vyloučením nebo osob sociálně vyloučených ve společnosti a na trhu </a:t>
                      </a:r>
                      <a:r>
                        <a:rPr lang="cs-CZ" sz="2000" dirty="0" smtClean="0">
                          <a:effectLst/>
                        </a:rPr>
                        <a:t>práce</a:t>
                      </a:r>
                      <a:r>
                        <a:rPr lang="cs-CZ" sz="2000" baseline="0" dirty="0" smtClean="0">
                          <a:effectLst/>
                        </a:rPr>
                        <a:t> (</a:t>
                      </a:r>
                      <a:r>
                        <a:rPr lang="cs-CZ" sz="2000" dirty="0" smtClean="0">
                          <a:effectLst/>
                        </a:rPr>
                        <a:t>Rekvalifikace </a:t>
                      </a:r>
                      <a:r>
                        <a:rPr lang="cs-CZ" sz="2000" dirty="0">
                          <a:effectLst/>
                        </a:rPr>
                        <a:t>a další profesní vzdělávání, zprostředkování zaměstnání, podpora spolupráce lokálních partnerů na trhu práce, podpora vytváření nových pracovních míst, podpora umístění na uvolněná pracovní místa, podpora flexibilních forem zaměstnání, prostupné zaměstnávání, podpora zahájení podnikatelské činnosti, doprovodná opatření, realizace nových či inovativních nástrojů aktivní politiky zaměstnanosti</a:t>
                      </a:r>
                      <a:r>
                        <a:rPr lang="cs-CZ" sz="2000" dirty="0" smtClean="0">
                          <a:effectLst/>
                        </a:rPr>
                        <a:t>.)</a:t>
                      </a:r>
                      <a:endParaRPr lang="cs-CZ" sz="2000" dirty="0">
                        <a:effectLst/>
                        <a:latin typeface="Calibri"/>
                        <a:ea typeface="Calibri"/>
                        <a:cs typeface="Calibri"/>
                      </a:endParaRPr>
                    </a:p>
                  </a:txBody>
                  <a:tcPr marL="68580" marR="68580" marT="0" marB="0"/>
                </a:tc>
              </a:tr>
              <a:tr h="2066331">
                <a:tc>
                  <a:txBody>
                    <a:bodyPr/>
                    <a:lstStyle/>
                    <a:p>
                      <a:pPr algn="just">
                        <a:lnSpc>
                          <a:spcPct val="115000"/>
                        </a:lnSpc>
                        <a:spcAft>
                          <a:spcPts val="1000"/>
                        </a:spcAft>
                      </a:pPr>
                      <a:r>
                        <a:rPr lang="cs-CZ" sz="2000">
                          <a:effectLst/>
                        </a:rPr>
                        <a:t>Typy příjemců podpory</a:t>
                      </a:r>
                      <a:endParaRPr lang="cs-CZ" sz="2000">
                        <a:effectLst/>
                        <a:latin typeface="Calibri"/>
                        <a:ea typeface="Calibri"/>
                        <a:cs typeface="Calibri"/>
                      </a:endParaRPr>
                    </a:p>
                  </a:txBody>
                  <a:tcPr marL="68580" marR="68580" marT="0" marB="0"/>
                </a:tc>
                <a:tc>
                  <a:txBody>
                    <a:bodyPr/>
                    <a:lstStyle/>
                    <a:p>
                      <a:pPr algn="just">
                        <a:lnSpc>
                          <a:spcPct val="115000"/>
                        </a:lnSpc>
                        <a:spcAft>
                          <a:spcPts val="0"/>
                        </a:spcAft>
                      </a:pPr>
                      <a:r>
                        <a:rPr lang="cs-CZ" sz="2000" dirty="0">
                          <a:effectLst/>
                        </a:rPr>
                        <a:t>Poskytovatelé sociálních služeb, NNO, obce, organizace zřizované obcemi působící v sociální oblasti, DSO, vzdělávací a poradenské instituce, školy a školská zařízení, obchodní korporace, OSVČ, sociální podniky.</a:t>
                      </a:r>
                      <a:endParaRPr lang="cs-CZ" sz="200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235848492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39552" y="12820"/>
            <a:ext cx="8229600" cy="641226"/>
          </a:xfrm>
        </p:spPr>
        <p:txBody>
          <a:bodyPr>
            <a:normAutofit fontScale="90000"/>
          </a:bodyPr>
          <a:lstStyle/>
          <a:p>
            <a:r>
              <a:rPr lang="cs-CZ" smtClean="0"/>
              <a:t>Způsob a míra </a:t>
            </a:r>
            <a:r>
              <a:rPr lang="cs-CZ" dirty="0" smtClean="0"/>
              <a:t>financování </a:t>
            </a:r>
            <a:endParaRPr lang="cs-CZ" dirty="0"/>
          </a:p>
        </p:txBody>
      </p:sp>
      <p:sp>
        <p:nvSpPr>
          <p:cNvPr id="3" name="Zástupný symbol pro obsah 2"/>
          <p:cNvSpPr>
            <a:spLocks noGrp="1"/>
          </p:cNvSpPr>
          <p:nvPr>
            <p:ph idx="1"/>
          </p:nvPr>
        </p:nvSpPr>
        <p:spPr>
          <a:xfrm>
            <a:off x="395536" y="764704"/>
            <a:ext cx="8229600" cy="4572000"/>
          </a:xfrm>
        </p:spPr>
        <p:txBody>
          <a:bodyPr>
            <a:normAutofit fontScale="70000" lnSpcReduction="20000"/>
          </a:bodyPr>
          <a:lstStyle/>
          <a:p>
            <a:pPr marL="64008" indent="0">
              <a:buNone/>
            </a:pPr>
            <a:endParaRPr lang="cs-CZ" dirty="0" smtClean="0"/>
          </a:p>
          <a:p>
            <a:r>
              <a:rPr lang="cs-CZ" dirty="0" smtClean="0"/>
              <a:t>IROP </a:t>
            </a:r>
            <a:r>
              <a:rPr lang="cs-CZ" b="1" dirty="0" smtClean="0"/>
              <a:t>95 %</a:t>
            </a:r>
          </a:p>
          <a:p>
            <a:endParaRPr lang="cs-CZ" dirty="0"/>
          </a:p>
          <a:p>
            <a:endParaRPr lang="cs-CZ" dirty="0" smtClean="0"/>
          </a:p>
          <a:p>
            <a:endParaRPr lang="cs-CZ" dirty="0" smtClean="0"/>
          </a:p>
          <a:p>
            <a:endParaRPr lang="cs-CZ" dirty="0"/>
          </a:p>
          <a:p>
            <a:r>
              <a:rPr lang="cs-CZ" dirty="0" smtClean="0"/>
              <a:t>PRV max. </a:t>
            </a:r>
            <a:r>
              <a:rPr lang="cs-CZ" b="1" dirty="0" smtClean="0"/>
              <a:t>85 %</a:t>
            </a:r>
            <a:r>
              <a:rPr lang="cs-CZ" dirty="0" smtClean="0"/>
              <a:t> (čl. 25)</a:t>
            </a:r>
          </a:p>
          <a:p>
            <a:pPr marL="64008" indent="0">
              <a:buNone/>
            </a:pPr>
            <a:r>
              <a:rPr lang="cs-CZ" sz="3000" b="1" dirty="0"/>
              <a:t> </a:t>
            </a:r>
            <a:r>
              <a:rPr lang="cs-CZ" sz="3000" b="1" dirty="0" smtClean="0"/>
              <a:t>            </a:t>
            </a:r>
            <a:r>
              <a:rPr lang="cs-CZ" sz="3000" dirty="0" smtClean="0"/>
              <a:t>max.</a:t>
            </a:r>
            <a:r>
              <a:rPr lang="cs-CZ" sz="3000" b="1" dirty="0" smtClean="0"/>
              <a:t> 50 %</a:t>
            </a:r>
            <a:r>
              <a:rPr lang="cs-CZ" sz="3000" dirty="0" smtClean="0"/>
              <a:t> (ostatní čl.)</a:t>
            </a:r>
          </a:p>
          <a:p>
            <a:endParaRPr lang="cs-CZ" dirty="0" smtClean="0"/>
          </a:p>
          <a:p>
            <a:pPr marL="64008" indent="0">
              <a:buNone/>
            </a:pPr>
            <a:endParaRPr lang="cs-CZ" dirty="0" smtClean="0"/>
          </a:p>
          <a:p>
            <a:pPr marL="64008" indent="0">
              <a:buNone/>
            </a:pPr>
            <a:endParaRPr lang="cs-CZ" dirty="0" smtClean="0"/>
          </a:p>
          <a:p>
            <a:pPr marL="64008" indent="0">
              <a:buNone/>
            </a:pPr>
            <a:endParaRPr lang="cs-CZ" dirty="0"/>
          </a:p>
          <a:p>
            <a:r>
              <a:rPr lang="cs-CZ" dirty="0" smtClean="0"/>
              <a:t>OPZ </a:t>
            </a:r>
            <a:r>
              <a:rPr lang="cs-CZ" b="1" dirty="0" smtClean="0"/>
              <a:t>100 %</a:t>
            </a:r>
            <a:r>
              <a:rPr lang="cs-CZ" dirty="0" smtClean="0"/>
              <a:t> (NNO,OHK) </a:t>
            </a:r>
          </a:p>
          <a:p>
            <a:pPr marL="64008" indent="0">
              <a:buNone/>
            </a:pPr>
            <a:r>
              <a:rPr lang="cs-CZ" dirty="0"/>
              <a:t> </a:t>
            </a:r>
            <a:r>
              <a:rPr lang="cs-CZ" dirty="0" smtClean="0"/>
              <a:t>             </a:t>
            </a:r>
            <a:r>
              <a:rPr lang="cs-CZ" b="1" dirty="0" smtClean="0"/>
              <a:t>95 %</a:t>
            </a:r>
            <a:r>
              <a:rPr lang="cs-CZ" dirty="0" smtClean="0"/>
              <a:t> (ostatní)</a:t>
            </a:r>
            <a:endParaRPr lang="cs-CZ" dirty="0"/>
          </a:p>
        </p:txBody>
      </p:sp>
      <p:pic>
        <p:nvPicPr>
          <p:cNvPr id="10"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
        <p:nvSpPr>
          <p:cNvPr id="7" name="TextovéPole 6"/>
          <p:cNvSpPr txBox="1"/>
          <p:nvPr/>
        </p:nvSpPr>
        <p:spPr>
          <a:xfrm>
            <a:off x="881583" y="1484784"/>
            <a:ext cx="2962671" cy="923330"/>
          </a:xfrm>
          <a:prstGeom prst="rect">
            <a:avLst/>
          </a:prstGeom>
          <a:noFill/>
        </p:spPr>
        <p:txBody>
          <a:bodyPr wrap="none" rtlCol="0">
            <a:spAutoFit/>
          </a:bodyPr>
          <a:lstStyle/>
          <a:p>
            <a:r>
              <a:rPr lang="cs-CZ" dirty="0" smtClean="0"/>
              <a:t>Příspěvek unie 95%</a:t>
            </a:r>
          </a:p>
          <a:p>
            <a:r>
              <a:rPr lang="cs-CZ" dirty="0" smtClean="0"/>
              <a:t>Národní zdroje 0%</a:t>
            </a:r>
          </a:p>
          <a:p>
            <a:r>
              <a:rPr lang="cs-CZ" dirty="0" smtClean="0"/>
              <a:t>Vlastní podíl žadatele 5%</a:t>
            </a:r>
            <a:endParaRPr lang="cs-CZ" dirty="0"/>
          </a:p>
        </p:txBody>
      </p:sp>
      <p:sp>
        <p:nvSpPr>
          <p:cNvPr id="8" name="TextovéPole 7"/>
          <p:cNvSpPr txBox="1"/>
          <p:nvPr/>
        </p:nvSpPr>
        <p:spPr>
          <a:xfrm>
            <a:off x="881584" y="3501008"/>
            <a:ext cx="3387466" cy="646331"/>
          </a:xfrm>
          <a:prstGeom prst="rect">
            <a:avLst/>
          </a:prstGeom>
          <a:noFill/>
        </p:spPr>
        <p:txBody>
          <a:bodyPr wrap="none" rtlCol="0">
            <a:spAutoFit/>
          </a:bodyPr>
          <a:lstStyle/>
          <a:p>
            <a:r>
              <a:rPr lang="cs-CZ" dirty="0" smtClean="0"/>
              <a:t>Příspěvek unie 75% z dotace</a:t>
            </a:r>
          </a:p>
          <a:p>
            <a:r>
              <a:rPr lang="cs-CZ" dirty="0" smtClean="0"/>
              <a:t>Národní zdroje 25% z dotace</a:t>
            </a:r>
            <a:endParaRPr lang="cs-CZ" dirty="0"/>
          </a:p>
        </p:txBody>
      </p:sp>
      <p:sp>
        <p:nvSpPr>
          <p:cNvPr id="9" name="TextovéPole 8"/>
          <p:cNvSpPr txBox="1"/>
          <p:nvPr/>
        </p:nvSpPr>
        <p:spPr>
          <a:xfrm>
            <a:off x="881584" y="5421881"/>
            <a:ext cx="3937296" cy="1200329"/>
          </a:xfrm>
          <a:prstGeom prst="rect">
            <a:avLst/>
          </a:prstGeom>
          <a:noFill/>
        </p:spPr>
        <p:txBody>
          <a:bodyPr wrap="none" rtlCol="0">
            <a:spAutoFit/>
          </a:bodyPr>
          <a:lstStyle/>
          <a:p>
            <a:r>
              <a:rPr lang="cs-CZ" dirty="0" smtClean="0"/>
              <a:t>Příspěvek unie 85%</a:t>
            </a:r>
          </a:p>
          <a:p>
            <a:r>
              <a:rPr lang="cs-CZ" dirty="0" smtClean="0"/>
              <a:t>Národní zdroje 15% (OHK,NNO)</a:t>
            </a:r>
          </a:p>
          <a:p>
            <a:r>
              <a:rPr lang="cs-CZ" dirty="0"/>
              <a:t>	 </a:t>
            </a:r>
            <a:r>
              <a:rPr lang="cs-CZ" dirty="0" smtClean="0"/>
              <a:t>           10% (ostatní)</a:t>
            </a:r>
          </a:p>
          <a:p>
            <a:r>
              <a:rPr lang="cs-CZ" dirty="0" smtClean="0"/>
              <a:t>Vlastní zdroje 5% (ostatní příjemci)</a:t>
            </a:r>
            <a:endParaRPr lang="cs-CZ" dirty="0"/>
          </a:p>
        </p:txBody>
      </p:sp>
      <p:sp>
        <p:nvSpPr>
          <p:cNvPr id="4" name="TextovéPole 3"/>
          <p:cNvSpPr txBox="1"/>
          <p:nvPr/>
        </p:nvSpPr>
        <p:spPr>
          <a:xfrm>
            <a:off x="4716016" y="1772816"/>
            <a:ext cx="2654894" cy="923330"/>
          </a:xfrm>
          <a:prstGeom prst="rect">
            <a:avLst/>
          </a:prstGeom>
          <a:noFill/>
        </p:spPr>
        <p:txBody>
          <a:bodyPr wrap="none" rtlCol="0">
            <a:spAutoFit/>
          </a:bodyPr>
          <a:lstStyle/>
          <a:p>
            <a:r>
              <a:rPr lang="cs-CZ" dirty="0" smtClean="0"/>
              <a:t>Financování :</a:t>
            </a:r>
          </a:p>
          <a:p>
            <a:r>
              <a:rPr lang="cs-CZ" dirty="0" smtClean="0"/>
              <a:t>Ex-post, kombinované</a:t>
            </a:r>
          </a:p>
          <a:p>
            <a:endParaRPr lang="cs-CZ" dirty="0"/>
          </a:p>
        </p:txBody>
      </p:sp>
      <p:sp>
        <p:nvSpPr>
          <p:cNvPr id="11" name="TextovéPole 10"/>
          <p:cNvSpPr txBox="1"/>
          <p:nvPr/>
        </p:nvSpPr>
        <p:spPr>
          <a:xfrm>
            <a:off x="4716016" y="3501008"/>
            <a:ext cx="1683474" cy="646331"/>
          </a:xfrm>
          <a:prstGeom prst="rect">
            <a:avLst/>
          </a:prstGeom>
          <a:noFill/>
        </p:spPr>
        <p:txBody>
          <a:bodyPr wrap="none" rtlCol="0">
            <a:spAutoFit/>
          </a:bodyPr>
          <a:lstStyle/>
          <a:p>
            <a:r>
              <a:rPr lang="cs-CZ" dirty="0" smtClean="0"/>
              <a:t>Financování :</a:t>
            </a:r>
          </a:p>
          <a:p>
            <a:r>
              <a:rPr lang="cs-CZ" dirty="0" smtClean="0"/>
              <a:t>Ex-post</a:t>
            </a:r>
            <a:endParaRPr lang="cs-CZ" dirty="0"/>
          </a:p>
        </p:txBody>
      </p:sp>
      <p:sp>
        <p:nvSpPr>
          <p:cNvPr id="12" name="TextovéPole 11"/>
          <p:cNvSpPr txBox="1"/>
          <p:nvPr/>
        </p:nvSpPr>
        <p:spPr>
          <a:xfrm>
            <a:off x="4825726" y="5425585"/>
            <a:ext cx="1938351" cy="646331"/>
          </a:xfrm>
          <a:prstGeom prst="rect">
            <a:avLst/>
          </a:prstGeom>
          <a:noFill/>
        </p:spPr>
        <p:txBody>
          <a:bodyPr wrap="none" rtlCol="0">
            <a:spAutoFit/>
          </a:bodyPr>
          <a:lstStyle/>
          <a:p>
            <a:r>
              <a:rPr lang="cs-CZ" dirty="0" smtClean="0"/>
              <a:t>Financování :</a:t>
            </a:r>
          </a:p>
          <a:p>
            <a:r>
              <a:rPr lang="cs-CZ" dirty="0" smtClean="0"/>
              <a:t>Ex-post, Ex-ante</a:t>
            </a:r>
            <a:endParaRPr lang="cs-CZ" dirty="0"/>
          </a:p>
        </p:txBody>
      </p:sp>
    </p:spTree>
    <p:extLst>
      <p:ext uri="{BB962C8B-B14F-4D97-AF65-F5344CB8AC3E}">
        <p14:creationId xmlns:p14="http://schemas.microsoft.com/office/powerpoint/2010/main" val="5317296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Zástupný symbol pro obsah 3"/>
          <p:cNvGraphicFramePr>
            <a:graphicFrameLocks noGrp="1"/>
          </p:cNvGraphicFramePr>
          <p:nvPr>
            <p:ph idx="1"/>
            <p:extLst>
              <p:ext uri="{D42A27DB-BD31-4B8C-83A1-F6EECF244321}">
                <p14:modId xmlns:p14="http://schemas.microsoft.com/office/powerpoint/2010/main" val="1287257167"/>
              </p:ext>
            </p:extLst>
          </p:nvPr>
        </p:nvGraphicFramePr>
        <p:xfrm>
          <a:off x="-16321" y="0"/>
          <a:ext cx="9143998" cy="6858000"/>
        </p:xfrm>
        <a:graphic>
          <a:graphicData uri="http://schemas.openxmlformats.org/drawingml/2006/table">
            <a:tbl>
              <a:tblPr firstRow="1" firstCol="1" bandRow="1">
                <a:tableStyleId>{5C22544A-7EE6-4342-B048-85BDC9FD1C3A}</a:tableStyleId>
              </a:tblPr>
              <a:tblGrid>
                <a:gridCol w="1907704"/>
                <a:gridCol w="648072"/>
                <a:gridCol w="936104"/>
                <a:gridCol w="936104"/>
                <a:gridCol w="936104"/>
                <a:gridCol w="936104"/>
                <a:gridCol w="864096"/>
                <a:gridCol w="1008112"/>
                <a:gridCol w="971598"/>
              </a:tblGrid>
              <a:tr h="244434">
                <a:tc rowSpan="2">
                  <a:txBody>
                    <a:bodyPr/>
                    <a:lstStyle/>
                    <a:p>
                      <a:pPr algn="ctr">
                        <a:lnSpc>
                          <a:spcPct val="115000"/>
                        </a:lnSpc>
                        <a:spcAft>
                          <a:spcPts val="0"/>
                        </a:spcAft>
                      </a:pPr>
                      <a:r>
                        <a:rPr lang="cs-CZ" sz="1100" dirty="0">
                          <a:effectLst/>
                          <a:latin typeface="+mn-lt"/>
                        </a:rPr>
                        <a:t>Opatření/</a:t>
                      </a:r>
                      <a:r>
                        <a:rPr lang="cs-CZ" sz="1100" dirty="0" err="1">
                          <a:effectLst/>
                          <a:latin typeface="+mn-lt"/>
                        </a:rPr>
                        <a:t>Fiche</a:t>
                      </a:r>
                      <a:r>
                        <a:rPr lang="cs-CZ" sz="1100" dirty="0">
                          <a:effectLst/>
                          <a:latin typeface="+mn-lt"/>
                        </a:rPr>
                        <a:t> SCLLD</a:t>
                      </a:r>
                      <a:endParaRPr lang="cs-CZ" sz="1100" dirty="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100" b="1" dirty="0">
                          <a:effectLst/>
                          <a:latin typeface="+mn-lt"/>
                        </a:rPr>
                        <a:t>2016</a:t>
                      </a:r>
                      <a:endParaRPr lang="cs-CZ" sz="1100" b="1"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100" b="1" dirty="0">
                          <a:effectLst/>
                          <a:latin typeface="+mn-lt"/>
                        </a:rPr>
                        <a:t>2017</a:t>
                      </a:r>
                      <a:endParaRPr lang="cs-CZ" sz="1100" b="1"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100" b="1" dirty="0">
                          <a:effectLst/>
                          <a:latin typeface="+mn-lt"/>
                        </a:rPr>
                        <a:t>2018</a:t>
                      </a:r>
                      <a:endParaRPr lang="cs-CZ" sz="1100" b="1"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100" b="1" dirty="0">
                          <a:effectLst/>
                          <a:latin typeface="+mn-lt"/>
                        </a:rPr>
                        <a:t>2019</a:t>
                      </a:r>
                      <a:endParaRPr lang="cs-CZ" sz="1100" b="1"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100" b="1" dirty="0">
                          <a:effectLst/>
                          <a:latin typeface="+mn-lt"/>
                        </a:rPr>
                        <a:t>2020</a:t>
                      </a:r>
                      <a:endParaRPr lang="cs-CZ" sz="1100" b="1"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100" b="1" dirty="0">
                          <a:effectLst/>
                          <a:latin typeface="+mn-lt"/>
                        </a:rPr>
                        <a:t>2021</a:t>
                      </a:r>
                      <a:endParaRPr lang="cs-CZ" sz="1100" b="1"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100" b="1" dirty="0">
                          <a:effectLst/>
                          <a:latin typeface="+mn-lt"/>
                        </a:rPr>
                        <a:t>2022</a:t>
                      </a:r>
                      <a:endParaRPr lang="cs-CZ" sz="1100" b="1"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100" b="1" dirty="0">
                          <a:effectLst/>
                          <a:latin typeface="+mn-lt"/>
                        </a:rPr>
                        <a:t>2023</a:t>
                      </a:r>
                      <a:endParaRPr lang="cs-CZ" sz="1100" b="1" dirty="0">
                        <a:effectLst/>
                        <a:latin typeface="+mn-lt"/>
                        <a:ea typeface="Calibri"/>
                        <a:cs typeface="Times New Roman"/>
                      </a:endParaRPr>
                    </a:p>
                  </a:txBody>
                  <a:tcPr marL="53111" marR="53111" marT="0" marB="0"/>
                </a:tc>
              </a:tr>
              <a:tr h="178477">
                <a:tc vMerge="1">
                  <a:txBody>
                    <a:bodyPr/>
                    <a:lstStyle/>
                    <a:p>
                      <a:endParaRPr lang="cs-CZ"/>
                    </a:p>
                  </a:txBody>
                  <a:tcPr/>
                </a:tc>
                <a:tc gridSpan="8">
                  <a:txBody>
                    <a:bodyPr/>
                    <a:lstStyle/>
                    <a:p>
                      <a:pPr algn="ctr">
                        <a:lnSpc>
                          <a:spcPct val="115000"/>
                        </a:lnSpc>
                        <a:spcAft>
                          <a:spcPts val="1000"/>
                        </a:spcAft>
                      </a:pPr>
                      <a:r>
                        <a:rPr lang="cs-CZ" sz="900" dirty="0">
                          <a:effectLst/>
                          <a:latin typeface="+mn-lt"/>
                        </a:rPr>
                        <a:t>V tis. Kč</a:t>
                      </a:r>
                      <a:endParaRPr lang="cs-CZ" sz="900" dirty="0">
                        <a:effectLst/>
                        <a:latin typeface="+mn-lt"/>
                        <a:ea typeface="Calibri"/>
                        <a:cs typeface="Times New Roman"/>
                      </a:endParaRPr>
                    </a:p>
                  </a:txBody>
                  <a:tcPr marL="53111" marR="53111" marT="0" marB="0"/>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endParaRPr lang="cs-CZ"/>
                    </a:p>
                  </a:txBody>
                  <a:tcPr/>
                </a:tc>
                <a:tc hMerge="1">
                  <a:txBody>
                    <a:bodyPr/>
                    <a:lstStyle/>
                    <a:p>
                      <a:pPr algn="ctr">
                        <a:lnSpc>
                          <a:spcPct val="115000"/>
                        </a:lnSpc>
                        <a:spcAft>
                          <a:spcPts val="1000"/>
                        </a:spcAft>
                      </a:pPr>
                      <a:endParaRPr lang="cs-CZ" sz="11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hMerge="1">
                  <a:txBody>
                    <a:bodyPr/>
                    <a:lstStyle/>
                    <a:p>
                      <a:endParaRPr lang="cs-CZ"/>
                    </a:p>
                  </a:txBody>
                  <a:tcPr/>
                </a:tc>
                <a:tc hMerge="1">
                  <a:txBody>
                    <a:bodyPr/>
                    <a:lstStyle/>
                    <a:p>
                      <a:endParaRPr lang="cs-CZ"/>
                    </a:p>
                  </a:txBody>
                  <a:tcPr/>
                </a:tc>
              </a:tr>
              <a:tr h="327058">
                <a:tc>
                  <a:txBody>
                    <a:bodyPr/>
                    <a:lstStyle/>
                    <a:p>
                      <a:pPr>
                        <a:lnSpc>
                          <a:spcPct val="115000"/>
                        </a:lnSpc>
                        <a:spcAft>
                          <a:spcPts val="0"/>
                        </a:spcAft>
                      </a:pPr>
                      <a:r>
                        <a:rPr lang="cs-CZ" sz="1100">
                          <a:effectLst/>
                          <a:latin typeface="+mn-lt"/>
                        </a:rPr>
                        <a:t>1. 1. Kulturní dědictví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0</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1 222,65</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630,00</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642,15</a:t>
                      </a:r>
                      <a:endParaRPr lang="cs-CZ" sz="1200" dirty="0">
                        <a:effectLst/>
                        <a:latin typeface="+mn-lt"/>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cs-CZ" sz="1200" dirty="0">
                          <a:effectLst/>
                          <a:latin typeface="+mn-lt"/>
                          <a:ea typeface="Calibri"/>
                          <a:cs typeface="Calibri"/>
                        </a:rPr>
                        <a:t>655,20</a:t>
                      </a:r>
                      <a:endParaRPr lang="cs-CZ" sz="1200" dirty="0">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cs-CZ" sz="1200" dirty="0">
                          <a:effectLst/>
                          <a:latin typeface="+mn-lt"/>
                          <a:ea typeface="Calibri"/>
                          <a:cs typeface="Times New Roman"/>
                        </a:rPr>
                        <a:t>668,25</a:t>
                      </a: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681,75</a:t>
                      </a:r>
                      <a:endParaRPr lang="cs-CZ" sz="1200" dirty="0">
                        <a:effectLst/>
                        <a:latin typeface="+mn-lt"/>
                        <a:ea typeface="Calibri"/>
                        <a:cs typeface="Times New Roman"/>
                      </a:endParaRPr>
                    </a:p>
                  </a:txBody>
                  <a:tcPr marL="68580" marR="68580" marT="0" marB="0" anchor="ctr"/>
                </a:tc>
              </a:tr>
              <a:tr h="327058">
                <a:tc>
                  <a:txBody>
                    <a:bodyPr/>
                    <a:lstStyle/>
                    <a:p>
                      <a:pPr>
                        <a:lnSpc>
                          <a:spcPct val="115000"/>
                        </a:lnSpc>
                        <a:spcAft>
                          <a:spcPts val="0"/>
                        </a:spcAft>
                      </a:pPr>
                      <a:r>
                        <a:rPr lang="cs-CZ" sz="1100">
                          <a:effectLst/>
                          <a:latin typeface="+mn-lt"/>
                        </a:rPr>
                        <a:t>1.2. Vzdělávání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a:effectLst/>
                          <a:latin typeface="+mn-lt"/>
                          <a:ea typeface="Calibri"/>
                          <a:cs typeface="Calibri"/>
                        </a:rPr>
                        <a:t>1 000,00</a:t>
                      </a:r>
                      <a:endParaRPr lang="cs-CZ" sz="120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2 621,50</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1 866,07</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a:effectLst/>
                          <a:latin typeface="+mn-lt"/>
                          <a:ea typeface="Calibri"/>
                          <a:cs typeface="Calibri"/>
                        </a:rPr>
                        <a:t>1 902,05</a:t>
                      </a:r>
                      <a:endParaRPr lang="cs-CZ" sz="1200">
                        <a:effectLst/>
                        <a:latin typeface="+mn-lt"/>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cs-CZ" sz="1200">
                          <a:effectLst/>
                          <a:latin typeface="+mn-lt"/>
                          <a:ea typeface="Calibri"/>
                          <a:cs typeface="Calibri"/>
                        </a:rPr>
                        <a:t>1 940,71</a:t>
                      </a:r>
                      <a:endParaRPr lang="cs-CZ" sz="1200">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cs-CZ" sz="1200">
                          <a:effectLst/>
                          <a:latin typeface="+mn-lt"/>
                          <a:ea typeface="Calibri"/>
                          <a:cs typeface="Times New Roman"/>
                        </a:rPr>
                        <a:t>1 979,36</a:t>
                      </a:r>
                    </a:p>
                  </a:txBody>
                  <a:tcPr marL="68580" marR="68580" marT="0" marB="0" anchor="ctr"/>
                </a:tc>
                <a:tc>
                  <a:txBody>
                    <a:bodyPr/>
                    <a:lstStyle/>
                    <a:p>
                      <a:pPr algn="ctr">
                        <a:lnSpc>
                          <a:spcPct val="115000"/>
                        </a:lnSpc>
                        <a:spcAft>
                          <a:spcPts val="0"/>
                        </a:spcAft>
                      </a:pPr>
                      <a:r>
                        <a:rPr lang="cs-CZ" sz="1200">
                          <a:effectLst/>
                          <a:latin typeface="+mn-lt"/>
                          <a:ea typeface="Calibri"/>
                          <a:cs typeface="Calibri"/>
                        </a:rPr>
                        <a:t>2 019,35</a:t>
                      </a:r>
                      <a:endParaRPr lang="cs-CZ" sz="1200">
                        <a:effectLst/>
                        <a:latin typeface="+mn-lt"/>
                        <a:ea typeface="Calibri"/>
                        <a:cs typeface="Times New Roman"/>
                      </a:endParaRPr>
                    </a:p>
                  </a:txBody>
                  <a:tcPr marL="68580" marR="68580" marT="0" marB="0" anchor="ctr"/>
                </a:tc>
              </a:tr>
              <a:tr h="328107">
                <a:tc>
                  <a:txBody>
                    <a:bodyPr/>
                    <a:lstStyle/>
                    <a:p>
                      <a:pPr>
                        <a:lnSpc>
                          <a:spcPct val="115000"/>
                        </a:lnSpc>
                        <a:spcAft>
                          <a:spcPts val="0"/>
                        </a:spcAft>
                      </a:pPr>
                      <a:r>
                        <a:rPr lang="cs-CZ" sz="1100">
                          <a:effectLst/>
                          <a:latin typeface="+mn-lt"/>
                        </a:rPr>
                        <a:t>1.3. Kvalitní sociální služby</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272,98</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a:effectLst/>
                          <a:latin typeface="+mn-lt"/>
                          <a:ea typeface="Calibri"/>
                          <a:cs typeface="Calibri"/>
                        </a:rPr>
                        <a:t>545,95</a:t>
                      </a:r>
                      <a:endParaRPr lang="cs-CZ" sz="120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421,97</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a:effectLst/>
                          <a:latin typeface="+mn-lt"/>
                          <a:ea typeface="Calibri"/>
                          <a:cs typeface="Calibri"/>
                        </a:rPr>
                        <a:t>430,11</a:t>
                      </a:r>
                      <a:endParaRPr lang="cs-CZ" sz="1200">
                        <a:effectLst/>
                        <a:latin typeface="+mn-lt"/>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cs-CZ" sz="1200">
                          <a:effectLst/>
                          <a:latin typeface="+mn-lt"/>
                          <a:ea typeface="Calibri"/>
                          <a:cs typeface="Calibri"/>
                        </a:rPr>
                        <a:t>438,85</a:t>
                      </a:r>
                      <a:endParaRPr lang="cs-CZ" sz="1200">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cs-CZ" sz="1200">
                          <a:effectLst/>
                          <a:latin typeface="+mn-lt"/>
                          <a:ea typeface="Calibri"/>
                          <a:cs typeface="Times New Roman"/>
                        </a:rPr>
                        <a:t>447,59</a:t>
                      </a:r>
                    </a:p>
                  </a:txBody>
                  <a:tcPr marL="68580" marR="68580" marT="0" marB="0" anchor="ctr"/>
                </a:tc>
                <a:tc>
                  <a:txBody>
                    <a:bodyPr/>
                    <a:lstStyle/>
                    <a:p>
                      <a:pPr algn="ctr">
                        <a:lnSpc>
                          <a:spcPct val="115000"/>
                        </a:lnSpc>
                        <a:spcAft>
                          <a:spcPts val="0"/>
                        </a:spcAft>
                      </a:pPr>
                      <a:r>
                        <a:rPr lang="cs-CZ" sz="1200">
                          <a:effectLst/>
                          <a:latin typeface="+mn-lt"/>
                          <a:ea typeface="Calibri"/>
                          <a:cs typeface="Calibri"/>
                        </a:rPr>
                        <a:t>456,63</a:t>
                      </a:r>
                      <a:endParaRPr lang="cs-CZ" sz="1200">
                        <a:effectLst/>
                        <a:latin typeface="+mn-lt"/>
                        <a:ea typeface="Calibri"/>
                        <a:cs typeface="Times New Roman"/>
                      </a:endParaRPr>
                    </a:p>
                  </a:txBody>
                  <a:tcPr marL="68580" marR="68580" marT="0" marB="0" anchor="ctr"/>
                </a:tc>
              </a:tr>
              <a:tr h="327058">
                <a:tc>
                  <a:txBody>
                    <a:bodyPr/>
                    <a:lstStyle/>
                    <a:p>
                      <a:pPr>
                        <a:lnSpc>
                          <a:spcPct val="115000"/>
                        </a:lnSpc>
                        <a:spcAft>
                          <a:spcPts val="0"/>
                        </a:spcAft>
                      </a:pPr>
                      <a:r>
                        <a:rPr lang="cs-CZ" sz="1100">
                          <a:effectLst/>
                          <a:latin typeface="+mn-lt"/>
                        </a:rPr>
                        <a:t>1.4. Sociální bydlení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500,00</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1 274,22</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914,21</a:t>
                      </a:r>
                      <a:endParaRPr lang="cs-CZ" sz="1200" dirty="0">
                        <a:effectLst/>
                        <a:latin typeface="+mn-lt"/>
                        <a:ea typeface="Calibri"/>
                        <a:cs typeface="Times New Roman"/>
                      </a:endParaRP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931,84</a:t>
                      </a:r>
                      <a:endParaRPr lang="cs-CZ" sz="1200" dirty="0">
                        <a:effectLst/>
                        <a:latin typeface="+mn-lt"/>
                        <a:ea typeface="Calibri"/>
                        <a:cs typeface="Times New Roman"/>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15000"/>
                        </a:lnSpc>
                        <a:spcAft>
                          <a:spcPts val="0"/>
                        </a:spcAft>
                      </a:pPr>
                      <a:r>
                        <a:rPr lang="cs-CZ" sz="1200" dirty="0">
                          <a:effectLst/>
                          <a:latin typeface="+mn-lt"/>
                          <a:ea typeface="Calibri"/>
                          <a:cs typeface="Calibri"/>
                        </a:rPr>
                        <a:t>950,78</a:t>
                      </a:r>
                      <a:endParaRPr lang="cs-CZ" sz="1200" dirty="0">
                        <a:effectLst/>
                        <a:latin typeface="+mn-lt"/>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15000"/>
                        </a:lnSpc>
                        <a:spcAft>
                          <a:spcPts val="0"/>
                        </a:spcAft>
                      </a:pPr>
                      <a:r>
                        <a:rPr lang="cs-CZ" sz="1200" dirty="0">
                          <a:effectLst/>
                          <a:latin typeface="+mn-lt"/>
                          <a:ea typeface="Calibri"/>
                          <a:cs typeface="Times New Roman"/>
                        </a:rPr>
                        <a:t>969,72</a:t>
                      </a:r>
                    </a:p>
                  </a:txBody>
                  <a:tcPr marL="68580" marR="68580" marT="0" marB="0" anchor="ctr"/>
                </a:tc>
                <a:tc>
                  <a:txBody>
                    <a:bodyPr/>
                    <a:lstStyle/>
                    <a:p>
                      <a:pPr algn="ctr">
                        <a:lnSpc>
                          <a:spcPct val="115000"/>
                        </a:lnSpc>
                        <a:spcAft>
                          <a:spcPts val="0"/>
                        </a:spcAft>
                      </a:pPr>
                      <a:r>
                        <a:rPr lang="cs-CZ" sz="1200" dirty="0">
                          <a:effectLst/>
                          <a:latin typeface="+mn-lt"/>
                          <a:ea typeface="Calibri"/>
                          <a:cs typeface="Calibri"/>
                        </a:rPr>
                        <a:t>989,31</a:t>
                      </a:r>
                      <a:endParaRPr lang="cs-CZ" sz="1200" dirty="0">
                        <a:effectLst/>
                        <a:latin typeface="+mn-lt"/>
                        <a:ea typeface="Calibri"/>
                        <a:cs typeface="Times New Roman"/>
                      </a:endParaRPr>
                    </a:p>
                  </a:txBody>
                  <a:tcPr marL="68580" marR="68580" marT="0" marB="0" anchor="ctr"/>
                </a:tc>
              </a:tr>
              <a:tr h="436277">
                <a:tc>
                  <a:txBody>
                    <a:bodyPr/>
                    <a:lstStyle/>
                    <a:p>
                      <a:pPr>
                        <a:lnSpc>
                          <a:spcPct val="115000"/>
                        </a:lnSpc>
                        <a:spcAft>
                          <a:spcPts val="0"/>
                        </a:spcAft>
                      </a:pPr>
                      <a:r>
                        <a:rPr lang="cs-CZ" sz="1100">
                          <a:effectLst/>
                          <a:latin typeface="+mn-lt"/>
                        </a:rPr>
                        <a:t>2.1. Prevence sociálního vyloučení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400,00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rPr>
                        <a:t>600,00</a:t>
                      </a:r>
                      <a:r>
                        <a:rPr lang="cs-CZ" sz="1200" dirty="0">
                          <a:effectLst/>
                          <a:latin typeface="+mn-lt"/>
                        </a:rPr>
                        <a:t> </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rPr>
                        <a:t>400,00</a:t>
                      </a:r>
                      <a:r>
                        <a:rPr lang="cs-CZ" sz="1200" dirty="0">
                          <a:effectLst/>
                          <a:latin typeface="+mn-lt"/>
                        </a:rPr>
                        <a:t> </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300,00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smtClean="0">
                          <a:effectLst/>
                          <a:latin typeface="+mn-lt"/>
                        </a:rPr>
                        <a:t>100,00</a:t>
                      </a:r>
                      <a:r>
                        <a:rPr lang="cs-CZ" sz="1200" dirty="0">
                          <a:effectLst/>
                          <a:latin typeface="+mn-lt"/>
                        </a:rPr>
                        <a:t> </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100,00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100,00</a:t>
                      </a:r>
                      <a:endParaRPr lang="cs-CZ" sz="1200" dirty="0">
                        <a:effectLst/>
                        <a:latin typeface="+mn-lt"/>
                        <a:ea typeface="Calibri"/>
                        <a:cs typeface="Times New Roman"/>
                      </a:endParaRPr>
                    </a:p>
                  </a:txBody>
                  <a:tcPr marL="53111" marR="53111" marT="0" marB="0"/>
                </a:tc>
              </a:tr>
              <a:tr h="327058">
                <a:tc>
                  <a:txBody>
                    <a:bodyPr/>
                    <a:lstStyle/>
                    <a:p>
                      <a:pPr>
                        <a:lnSpc>
                          <a:spcPct val="115000"/>
                        </a:lnSpc>
                        <a:spcAft>
                          <a:spcPts val="0"/>
                        </a:spcAft>
                      </a:pPr>
                      <a:r>
                        <a:rPr lang="cs-CZ" sz="1100">
                          <a:effectLst/>
                          <a:latin typeface="+mn-lt"/>
                        </a:rPr>
                        <a:t>2.2. Prorodinná opatření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2250,00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1 125,00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375,00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375,00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375,00</a:t>
                      </a:r>
                      <a:endParaRPr lang="cs-CZ" sz="1200" dirty="0">
                        <a:effectLst/>
                        <a:latin typeface="+mn-lt"/>
                        <a:ea typeface="Calibri"/>
                        <a:cs typeface="Times New Roman"/>
                      </a:endParaRPr>
                    </a:p>
                  </a:txBody>
                  <a:tcPr marL="53111" marR="53111" marT="0" marB="0"/>
                </a:tc>
              </a:tr>
              <a:tr h="327058">
                <a:tc>
                  <a:txBody>
                    <a:bodyPr/>
                    <a:lstStyle/>
                    <a:p>
                      <a:pPr>
                        <a:lnSpc>
                          <a:spcPct val="115000"/>
                        </a:lnSpc>
                        <a:spcAft>
                          <a:spcPts val="0"/>
                        </a:spcAft>
                      </a:pPr>
                      <a:r>
                        <a:rPr lang="cs-CZ" sz="1100">
                          <a:effectLst/>
                          <a:latin typeface="+mn-lt"/>
                        </a:rPr>
                        <a:t>1.5. Bezpečná doprava</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2000,00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10 083,59</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6 226,36</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6 346,44</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6 475,41</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6 604,39</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6 737,81</a:t>
                      </a:r>
                      <a:endParaRPr lang="cs-CZ" sz="1200" dirty="0">
                        <a:effectLst/>
                        <a:latin typeface="+mn-lt"/>
                        <a:ea typeface="Calibri"/>
                        <a:cs typeface="Times New Roman"/>
                      </a:endParaRPr>
                    </a:p>
                  </a:txBody>
                  <a:tcPr marL="53111" marR="53111" marT="0" marB="0"/>
                </a:tc>
              </a:tr>
              <a:tr h="436277">
                <a:tc>
                  <a:txBody>
                    <a:bodyPr/>
                    <a:lstStyle/>
                    <a:p>
                      <a:pPr>
                        <a:lnSpc>
                          <a:spcPct val="115000"/>
                        </a:lnSpc>
                        <a:spcAft>
                          <a:spcPts val="0"/>
                        </a:spcAft>
                      </a:pPr>
                      <a:r>
                        <a:rPr lang="cs-CZ" sz="1100">
                          <a:effectLst/>
                          <a:latin typeface="+mn-lt"/>
                        </a:rPr>
                        <a:t>3.1. Neproduktivní investice v lesích</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2 000,00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1 000,00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0</a:t>
                      </a:r>
                      <a:endParaRPr lang="cs-CZ" sz="1200" dirty="0">
                        <a:effectLst/>
                        <a:latin typeface="+mn-lt"/>
                        <a:ea typeface="Calibri"/>
                        <a:cs typeface="Times New Roman"/>
                      </a:endParaRPr>
                    </a:p>
                  </a:txBody>
                  <a:tcPr marL="68580" marR="68580" marT="0" marB="0" anchor="ctr"/>
                </a:tc>
              </a:tr>
              <a:tr h="667364">
                <a:tc>
                  <a:txBody>
                    <a:bodyPr/>
                    <a:lstStyle/>
                    <a:p>
                      <a:pPr>
                        <a:lnSpc>
                          <a:spcPct val="115000"/>
                        </a:lnSpc>
                        <a:spcAft>
                          <a:spcPts val="0"/>
                        </a:spcAft>
                      </a:pPr>
                      <a:r>
                        <a:rPr lang="cs-CZ" sz="1100">
                          <a:effectLst/>
                          <a:latin typeface="+mn-lt"/>
                        </a:rPr>
                        <a:t>3.5. Lesnická a zemědělská infrastruktura, pozemkové úpravy</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1 468,07</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0</a:t>
                      </a:r>
                      <a:endParaRPr lang="cs-CZ" sz="1200" dirty="0">
                        <a:effectLst/>
                        <a:latin typeface="+mn-lt"/>
                        <a:ea typeface="Calibri"/>
                        <a:cs typeface="Times New Roman"/>
                      </a:endParaRPr>
                    </a:p>
                  </a:txBody>
                  <a:tcPr marL="68580" marR="68580" marT="0" marB="0" anchor="ctr"/>
                </a:tc>
              </a:tr>
              <a:tr h="436277">
                <a:tc>
                  <a:txBody>
                    <a:bodyPr/>
                    <a:lstStyle/>
                    <a:p>
                      <a:pPr>
                        <a:lnSpc>
                          <a:spcPct val="115000"/>
                        </a:lnSpc>
                        <a:spcAft>
                          <a:spcPts val="0"/>
                        </a:spcAft>
                      </a:pPr>
                      <a:r>
                        <a:rPr lang="cs-CZ" sz="1100">
                          <a:effectLst/>
                          <a:latin typeface="+mn-lt"/>
                        </a:rPr>
                        <a:t>3.2. Rozvoj podnikání na venkově</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3 000,00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a:t>
                      </a:r>
                      <a:r>
                        <a:rPr lang="cs-CZ" sz="1200" baseline="0" dirty="0" smtClean="0">
                          <a:effectLst/>
                          <a:latin typeface="+mn-lt"/>
                        </a:rPr>
                        <a:t>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3 000,00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3 000,00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2 500,00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0</a:t>
                      </a:r>
                      <a:endParaRPr lang="cs-CZ" sz="1200" dirty="0">
                        <a:effectLst/>
                        <a:latin typeface="+mn-lt"/>
                        <a:ea typeface="Calibri"/>
                        <a:cs typeface="Times New Roman"/>
                      </a:endParaRPr>
                    </a:p>
                  </a:txBody>
                  <a:tcPr marL="68580" marR="68580" marT="0" marB="0" anchor="ctr"/>
                </a:tc>
              </a:tr>
              <a:tr h="436277">
                <a:tc>
                  <a:txBody>
                    <a:bodyPr/>
                    <a:lstStyle/>
                    <a:p>
                      <a:pPr>
                        <a:lnSpc>
                          <a:spcPct val="115000"/>
                        </a:lnSpc>
                        <a:spcAft>
                          <a:spcPts val="0"/>
                        </a:spcAft>
                      </a:pPr>
                      <a:r>
                        <a:rPr lang="cs-CZ" sz="1100">
                          <a:effectLst/>
                          <a:latin typeface="+mn-lt"/>
                        </a:rPr>
                        <a:t>3.3. Rozvoj zemědělských podniků</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a:t>
                      </a:r>
                      <a:r>
                        <a:rPr lang="cs-CZ" sz="1200" baseline="0" dirty="0" smtClean="0">
                          <a:effectLst/>
                          <a:latin typeface="+mn-lt"/>
                        </a:rPr>
                        <a:t> 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a:t>
                      </a:r>
                      <a:r>
                        <a:rPr lang="cs-CZ" sz="1200" baseline="0" dirty="0" smtClean="0">
                          <a:effectLst/>
                          <a:latin typeface="+mn-lt"/>
                        </a:rPr>
                        <a:t>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3 000,00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3</a:t>
                      </a:r>
                      <a:r>
                        <a:rPr lang="cs-CZ" sz="1200" baseline="0" dirty="0" smtClean="0">
                          <a:effectLst/>
                          <a:latin typeface="+mn-lt"/>
                        </a:rPr>
                        <a:t> 000,00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2 500,00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0"/>
                        </a:spcAft>
                      </a:pPr>
                      <a:r>
                        <a:rPr lang="cs-CZ" sz="1200" dirty="0">
                          <a:effectLst/>
                          <a:latin typeface="+mn-lt"/>
                          <a:ea typeface="Calibri"/>
                          <a:cs typeface="Calibri"/>
                        </a:rPr>
                        <a:t>0</a:t>
                      </a:r>
                      <a:endParaRPr lang="cs-CZ" sz="1200" dirty="0">
                        <a:effectLst/>
                        <a:latin typeface="+mn-lt"/>
                        <a:ea typeface="Calibri"/>
                        <a:cs typeface="Times New Roman"/>
                      </a:endParaRPr>
                    </a:p>
                  </a:txBody>
                  <a:tcPr marL="68580" marR="68580" marT="0" marB="0" anchor="ctr"/>
                </a:tc>
              </a:tr>
              <a:tr h="327058">
                <a:tc>
                  <a:txBody>
                    <a:bodyPr/>
                    <a:lstStyle/>
                    <a:p>
                      <a:pPr>
                        <a:lnSpc>
                          <a:spcPct val="115000"/>
                        </a:lnSpc>
                        <a:spcAft>
                          <a:spcPts val="0"/>
                        </a:spcAft>
                      </a:pPr>
                      <a:r>
                        <a:rPr lang="cs-CZ" sz="1100">
                          <a:effectLst/>
                          <a:latin typeface="+mn-lt"/>
                        </a:rPr>
                        <a:t>3.4. S produkty na trh</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3 000,00</a:t>
                      </a:r>
                      <a:endParaRPr lang="cs-CZ" sz="1200" dirty="0">
                        <a:effectLst/>
                        <a:latin typeface="+mn-lt"/>
                        <a:ea typeface="Calibri"/>
                        <a:cs typeface="Times New Roman"/>
                      </a:endParaRPr>
                    </a:p>
                  </a:txBody>
                  <a:tcPr marL="53111" marR="53111" marT="0" marB="0"/>
                </a:tc>
                <a:tc>
                  <a:txBody>
                    <a:bodyPr/>
                    <a:lstStyle/>
                    <a:p>
                      <a:pPr marL="0" marR="0" indent="0" algn="ctr" defTabSz="914400" rtl="0" eaLnBrk="1" fontAlgn="auto" latinLnBrk="0" hangingPunct="1">
                        <a:lnSpc>
                          <a:spcPct val="115000"/>
                        </a:lnSpc>
                        <a:spcBef>
                          <a:spcPts val="0"/>
                        </a:spcBef>
                        <a:spcAft>
                          <a:spcPts val="1000"/>
                        </a:spcAft>
                        <a:buClrTx/>
                        <a:buSzTx/>
                        <a:buFontTx/>
                        <a:buNone/>
                        <a:tabLst/>
                        <a:defRPr/>
                      </a:pPr>
                      <a:r>
                        <a:rPr lang="cs-CZ" sz="1200" dirty="0" smtClean="0">
                          <a:effectLst/>
                          <a:latin typeface="+mn-lt"/>
                          <a:ea typeface="Calibri"/>
                          <a:cs typeface="Times New Roman"/>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2 000,00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r>
              <a:tr h="327058">
                <a:tc>
                  <a:txBody>
                    <a:bodyPr/>
                    <a:lstStyle/>
                    <a:p>
                      <a:pPr>
                        <a:lnSpc>
                          <a:spcPct val="115000"/>
                        </a:lnSpc>
                        <a:spcAft>
                          <a:spcPts val="0"/>
                        </a:spcAft>
                      </a:pPr>
                      <a:r>
                        <a:rPr lang="cs-CZ" sz="1100">
                          <a:effectLst/>
                          <a:latin typeface="+mn-lt"/>
                        </a:rPr>
                        <a:t>1.6. Sociální podnikání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407,55</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407,55</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ea typeface="Calibri"/>
                          <a:cs typeface="Times New Roman"/>
                        </a:rPr>
                        <a:t>420,00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428,10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436,80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445,50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454,50</a:t>
                      </a:r>
                      <a:endParaRPr lang="cs-CZ" sz="1200" dirty="0">
                        <a:effectLst/>
                        <a:latin typeface="+mn-lt"/>
                        <a:ea typeface="Calibri"/>
                        <a:cs typeface="Times New Roman"/>
                      </a:endParaRPr>
                    </a:p>
                  </a:txBody>
                  <a:tcPr marL="53111" marR="53111" marT="0" marB="0"/>
                </a:tc>
              </a:tr>
              <a:tr h="436277">
                <a:tc>
                  <a:txBody>
                    <a:bodyPr/>
                    <a:lstStyle/>
                    <a:p>
                      <a:pPr>
                        <a:lnSpc>
                          <a:spcPct val="115000"/>
                        </a:lnSpc>
                        <a:spcAft>
                          <a:spcPts val="0"/>
                        </a:spcAft>
                      </a:pPr>
                      <a:r>
                        <a:rPr lang="cs-CZ" sz="1100">
                          <a:effectLst/>
                          <a:latin typeface="+mn-lt"/>
                        </a:rPr>
                        <a:t>2.3. Podpora sociálního podnikání</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200,00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300,00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ea typeface="Calibri"/>
                          <a:cs typeface="Times New Roman"/>
                        </a:rPr>
                        <a:t>200,00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150,00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50,00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50,00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50,00</a:t>
                      </a:r>
                      <a:endParaRPr lang="cs-CZ" sz="1200" dirty="0">
                        <a:effectLst/>
                        <a:latin typeface="+mn-lt"/>
                        <a:ea typeface="Calibri"/>
                        <a:cs typeface="Times New Roman"/>
                      </a:endParaRPr>
                    </a:p>
                  </a:txBody>
                  <a:tcPr marL="53111" marR="53111" marT="0" marB="0"/>
                </a:tc>
              </a:tr>
              <a:tr h="436277">
                <a:tc>
                  <a:txBody>
                    <a:bodyPr/>
                    <a:lstStyle/>
                    <a:p>
                      <a:pPr>
                        <a:lnSpc>
                          <a:spcPct val="115000"/>
                        </a:lnSpc>
                        <a:spcAft>
                          <a:spcPts val="0"/>
                        </a:spcAft>
                      </a:pPr>
                      <a:r>
                        <a:rPr lang="cs-CZ" sz="1100">
                          <a:effectLst/>
                          <a:latin typeface="+mn-lt"/>
                        </a:rPr>
                        <a:t>2.4. Vzdělání podporuje zaměstnanost</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680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1 020,00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ea typeface="Calibri"/>
                          <a:cs typeface="Times New Roman"/>
                        </a:rPr>
                        <a:t>680,00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510,00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170,00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170,00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170,00</a:t>
                      </a:r>
                      <a:endParaRPr lang="cs-CZ" sz="1200" dirty="0">
                        <a:effectLst/>
                        <a:latin typeface="+mn-lt"/>
                        <a:ea typeface="Calibri"/>
                        <a:cs typeface="Times New Roman"/>
                      </a:endParaRPr>
                    </a:p>
                  </a:txBody>
                  <a:tcPr marL="53111" marR="53111" marT="0" marB="0"/>
                </a:tc>
              </a:tr>
              <a:tr h="532550">
                <a:tc>
                  <a:txBody>
                    <a:bodyPr/>
                    <a:lstStyle/>
                    <a:p>
                      <a:pPr>
                        <a:lnSpc>
                          <a:spcPct val="115000"/>
                        </a:lnSpc>
                        <a:spcAft>
                          <a:spcPts val="0"/>
                        </a:spcAft>
                      </a:pPr>
                      <a:r>
                        <a:rPr lang="cs-CZ" sz="1100">
                          <a:effectLst/>
                          <a:latin typeface="+mn-lt"/>
                        </a:rPr>
                        <a:t>3.6. Projekt spolupráce</a:t>
                      </a:r>
                      <a:endParaRPr lang="cs-CZ" sz="1100">
                        <a:effectLst/>
                        <a:latin typeface="+mn-lt"/>
                        <a:ea typeface="Calibri"/>
                        <a:cs typeface="Times New Roman"/>
                      </a:endParaRPr>
                    </a:p>
                  </a:txBody>
                  <a:tcPr marL="53111" marR="53111" marT="0" marB="0" anchor="ct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smtClean="0">
                          <a:effectLst/>
                          <a:latin typeface="+mn-lt"/>
                          <a:ea typeface="Calibri"/>
                          <a:cs typeface="Times New Roman"/>
                        </a:rPr>
                        <a:t>1 000,00</a:t>
                      </a:r>
                      <a:endParaRPr lang="cs-CZ" sz="1200" dirty="0">
                        <a:effectLst/>
                        <a:latin typeface="+mn-lt"/>
                        <a:ea typeface="Calibri"/>
                        <a:cs typeface="Times New Roman"/>
                      </a:endParaRPr>
                    </a:p>
                  </a:txBody>
                  <a:tcPr marL="53111" marR="53111" marT="0" marB="0">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smtClean="0">
                          <a:effectLst/>
                          <a:latin typeface="+mn-lt"/>
                          <a:ea typeface="Calibri"/>
                          <a:cs typeface="Times New Roman"/>
                        </a:rPr>
                        <a:t>0</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p>
                      <a:pPr algn="ctr">
                        <a:lnSpc>
                          <a:spcPct val="115000"/>
                        </a:lnSpc>
                        <a:spcAft>
                          <a:spcPts val="1000"/>
                        </a:spcAft>
                      </a:pPr>
                      <a:r>
                        <a:rPr lang="cs-CZ" sz="1200" dirty="0">
                          <a:effectLst/>
                          <a:latin typeface="+mn-lt"/>
                        </a:rPr>
                        <a:t> </a:t>
                      </a:r>
                      <a:endParaRPr lang="cs-CZ" sz="1200" dirty="0">
                        <a:effectLst/>
                        <a:latin typeface="+mn-lt"/>
                        <a:ea typeface="Calibri"/>
                        <a:cs typeface="Times New Roman"/>
                      </a:endParaRPr>
                    </a:p>
                  </a:txBody>
                  <a:tcPr marL="53111" marR="53111" marT="0" marB="0">
                    <a:lnL w="12700" cap="flat" cmpd="sng" algn="ctr">
                      <a:solidFill>
                        <a:schemeClr val="tx1"/>
                      </a:solidFill>
                      <a:prstDash val="solid"/>
                      <a:round/>
                      <a:headEnd type="none" w="med" len="med"/>
                      <a:tailEnd type="none" w="med" len="med"/>
                    </a:lnL>
                  </a:tcPr>
                </a:tc>
                <a:tc>
                  <a:txBody>
                    <a:bodyPr/>
                    <a:lstStyle/>
                    <a:p>
                      <a:pPr algn="ctr">
                        <a:lnSpc>
                          <a:spcPct val="115000"/>
                        </a:lnSpc>
                        <a:spcAft>
                          <a:spcPts val="1000"/>
                        </a:spcAft>
                      </a:pPr>
                      <a:r>
                        <a:rPr lang="cs-CZ" sz="1200" dirty="0">
                          <a:effectLst/>
                          <a:latin typeface="+mn-lt"/>
                        </a:rPr>
                        <a:t> </a:t>
                      </a:r>
                      <a:r>
                        <a:rPr lang="cs-CZ" sz="1200" dirty="0" smtClean="0">
                          <a:effectLst/>
                          <a:latin typeface="+mn-lt"/>
                        </a:rPr>
                        <a:t>954,67</a:t>
                      </a:r>
                      <a:endParaRPr lang="cs-CZ" sz="1200" dirty="0">
                        <a:effectLst/>
                        <a:latin typeface="+mn-lt"/>
                        <a:ea typeface="Calibri"/>
                        <a:cs typeface="Times New Roman"/>
                      </a:endParaRPr>
                    </a:p>
                  </a:txBody>
                  <a:tcPr marL="53111" marR="53111" marT="0" marB="0"/>
                </a:tc>
                <a:tc>
                  <a:txBody>
                    <a:bodyPr/>
                    <a:lstStyle/>
                    <a:p>
                      <a:pPr algn="ctr">
                        <a:lnSpc>
                          <a:spcPct val="115000"/>
                        </a:lnSpc>
                        <a:spcAft>
                          <a:spcPts val="1000"/>
                        </a:spcAft>
                      </a:pPr>
                      <a:r>
                        <a:rPr lang="cs-CZ" sz="1200" dirty="0">
                          <a:effectLst/>
                          <a:latin typeface="+mn-lt"/>
                        </a:rPr>
                        <a:t> </a:t>
                      </a:r>
                      <a:r>
                        <a:rPr lang="cs-CZ" sz="1200" dirty="0" smtClean="0">
                          <a:effectLst/>
                          <a:latin typeface="+mn-lt"/>
                        </a:rPr>
                        <a:t>0</a:t>
                      </a:r>
                      <a:endParaRPr lang="cs-CZ" sz="1200" dirty="0">
                        <a:effectLst/>
                        <a:latin typeface="+mn-lt"/>
                        <a:ea typeface="Calibri"/>
                        <a:cs typeface="Times New Roman"/>
                      </a:endParaRPr>
                    </a:p>
                  </a:txBody>
                  <a:tcPr marL="53111" marR="53111" marT="0" marB="0"/>
                </a:tc>
              </a:tr>
            </a:tbl>
          </a:graphicData>
        </a:graphic>
      </p:graphicFrame>
    </p:spTree>
    <p:extLst>
      <p:ext uri="{BB962C8B-B14F-4D97-AF65-F5344CB8AC3E}">
        <p14:creationId xmlns:p14="http://schemas.microsoft.com/office/powerpoint/2010/main" val="8323842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27387"/>
            <a:ext cx="8229600" cy="881333"/>
          </a:xfrm>
        </p:spPr>
        <p:txBody>
          <a:bodyPr/>
          <a:lstStyle/>
          <a:p>
            <a:r>
              <a:rPr lang="cs-CZ" dirty="0" smtClean="0"/>
              <a:t>Přehled termínů</a:t>
            </a:r>
            <a:endParaRPr lang="cs-CZ" dirty="0"/>
          </a:p>
        </p:txBody>
      </p:sp>
      <p:sp>
        <p:nvSpPr>
          <p:cNvPr id="3" name="Zástupný symbol pro obsah 2"/>
          <p:cNvSpPr>
            <a:spLocks noGrp="1"/>
          </p:cNvSpPr>
          <p:nvPr>
            <p:ph idx="1"/>
          </p:nvPr>
        </p:nvSpPr>
        <p:spPr>
          <a:xfrm>
            <a:off x="457200" y="980728"/>
            <a:ext cx="8229600" cy="5474080"/>
          </a:xfrm>
        </p:spPr>
        <p:txBody>
          <a:bodyPr>
            <a:normAutofit fontScale="85000" lnSpcReduction="10000"/>
          </a:bodyPr>
          <a:lstStyle/>
          <a:p>
            <a:r>
              <a:rPr lang="cs-CZ" dirty="0" smtClean="0"/>
              <a:t>Podání žádosti o podporu strategie – konec roku 2015</a:t>
            </a:r>
          </a:p>
          <a:p>
            <a:endParaRPr lang="cs-CZ" dirty="0"/>
          </a:p>
          <a:p>
            <a:r>
              <a:rPr lang="cs-CZ" dirty="0"/>
              <a:t>S</a:t>
            </a:r>
            <a:r>
              <a:rPr lang="cs-CZ" dirty="0" smtClean="0"/>
              <a:t>chválení </a:t>
            </a:r>
            <a:r>
              <a:rPr lang="cs-CZ" dirty="0"/>
              <a:t>integrované strategie – </a:t>
            </a:r>
            <a:r>
              <a:rPr lang="cs-CZ" dirty="0" smtClean="0"/>
              <a:t>min. </a:t>
            </a:r>
            <a:r>
              <a:rPr lang="cs-CZ" dirty="0"/>
              <a:t>3 měsíce od zahájení </a:t>
            </a:r>
            <a:r>
              <a:rPr lang="cs-CZ" dirty="0" smtClean="0"/>
              <a:t>hodnocení m+3</a:t>
            </a:r>
          </a:p>
          <a:p>
            <a:pPr marL="64008" indent="0">
              <a:buNone/>
            </a:pPr>
            <a:r>
              <a:rPr lang="cs-CZ" b="1" dirty="0" smtClean="0"/>
              <a:t> </a:t>
            </a:r>
            <a:endParaRPr lang="cs-CZ" dirty="0"/>
          </a:p>
          <a:p>
            <a:r>
              <a:rPr lang="cs-CZ" dirty="0" smtClean="0"/>
              <a:t>Výzva </a:t>
            </a:r>
            <a:r>
              <a:rPr lang="cs-CZ" dirty="0"/>
              <a:t>na příjem integrovaných projektů </a:t>
            </a:r>
            <a:r>
              <a:rPr lang="cs-CZ" dirty="0" smtClean="0"/>
              <a:t>po </a:t>
            </a:r>
            <a:r>
              <a:rPr lang="cs-CZ" dirty="0"/>
              <a:t>schválení strategie </a:t>
            </a:r>
            <a:r>
              <a:rPr lang="cs-CZ" dirty="0" smtClean="0"/>
              <a:t> </a:t>
            </a:r>
            <a:r>
              <a:rPr lang="cs-CZ" dirty="0"/>
              <a:t>m+4 </a:t>
            </a:r>
            <a:endParaRPr lang="cs-CZ" dirty="0" smtClean="0"/>
          </a:p>
          <a:p>
            <a:pPr lvl="2">
              <a:buFont typeface="Wingdings" panose="05000000000000000000" pitchFamily="2" charset="2"/>
              <a:buChar char="Ø"/>
            </a:pPr>
            <a:endParaRPr lang="cs-CZ" dirty="0"/>
          </a:p>
          <a:p>
            <a:pPr lvl="3">
              <a:buFont typeface="Wingdings" panose="05000000000000000000" pitchFamily="2" charset="2"/>
              <a:buChar char="Ø"/>
            </a:pPr>
            <a:r>
              <a:rPr lang="cs-CZ" sz="2400" dirty="0" smtClean="0"/>
              <a:t>Podávání  projektových záměrů </a:t>
            </a:r>
            <a:r>
              <a:rPr lang="cs-CZ" sz="2400" dirty="0"/>
              <a:t>do výzvy MAS</a:t>
            </a:r>
            <a:r>
              <a:rPr lang="cs-CZ" sz="2400" dirty="0" smtClean="0"/>
              <a:t>, jejich hodnocení a výběr  </a:t>
            </a:r>
            <a:r>
              <a:rPr lang="cs-CZ" sz="2400" dirty="0"/>
              <a:t>m+5 </a:t>
            </a:r>
          </a:p>
          <a:p>
            <a:pPr lvl="3">
              <a:buFont typeface="Wingdings" panose="05000000000000000000" pitchFamily="2" charset="2"/>
              <a:buChar char="Ø"/>
            </a:pPr>
            <a:r>
              <a:rPr lang="cs-CZ" sz="2400" dirty="0" smtClean="0"/>
              <a:t>schvalování </a:t>
            </a:r>
            <a:r>
              <a:rPr lang="cs-CZ" sz="2400" dirty="0"/>
              <a:t>vybraných projektů na MAS – m+6 </a:t>
            </a:r>
          </a:p>
          <a:p>
            <a:pPr lvl="3">
              <a:buFont typeface="Wingdings" panose="05000000000000000000" pitchFamily="2" charset="2"/>
              <a:buChar char="Ø"/>
            </a:pPr>
            <a:r>
              <a:rPr lang="cs-CZ" sz="2400" dirty="0" smtClean="0"/>
              <a:t>ověření </a:t>
            </a:r>
            <a:r>
              <a:rPr lang="cs-CZ" sz="2400" dirty="0"/>
              <a:t>způsobilosti projektů, postupů MAS, vydání Rozhodnutí o poskytnutí dotace – do 4 měsíců od předání žádosti o podporu na CRR </a:t>
            </a:r>
            <a:r>
              <a:rPr lang="cs-CZ" sz="2400" dirty="0" smtClean="0"/>
              <a:t>m+11</a:t>
            </a:r>
            <a:endParaRPr lang="cs-CZ" sz="2400" dirty="0"/>
          </a:p>
          <a:p>
            <a:pPr marL="64008" indent="0">
              <a:buNone/>
            </a:pPr>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14256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96465" y="-99392"/>
            <a:ext cx="8229600" cy="864096"/>
          </a:xfrm>
        </p:spPr>
        <p:txBody>
          <a:bodyPr/>
          <a:lstStyle/>
          <a:p>
            <a:r>
              <a:rPr lang="cs-CZ" dirty="0" smtClean="0"/>
              <a:t>Analytická část </a:t>
            </a:r>
            <a:endParaRPr lang="cs-CZ" dirty="0"/>
          </a:p>
        </p:txBody>
      </p:sp>
      <p:sp>
        <p:nvSpPr>
          <p:cNvPr id="3" name="Zástupný symbol pro obsah 2"/>
          <p:cNvSpPr>
            <a:spLocks noGrp="1"/>
          </p:cNvSpPr>
          <p:nvPr>
            <p:ph idx="1"/>
          </p:nvPr>
        </p:nvSpPr>
        <p:spPr>
          <a:xfrm>
            <a:off x="300582" y="764704"/>
            <a:ext cx="8496944" cy="5402072"/>
          </a:xfrm>
        </p:spPr>
        <p:txBody>
          <a:bodyPr>
            <a:normAutofit/>
          </a:bodyPr>
          <a:lstStyle/>
          <a:p>
            <a:r>
              <a:rPr lang="cs-CZ" sz="2800" dirty="0" smtClean="0"/>
              <a:t>socioekonomická analýza území</a:t>
            </a:r>
          </a:p>
        </p:txBody>
      </p:sp>
      <p:cxnSp>
        <p:nvCxnSpPr>
          <p:cNvPr id="4" name="Přímá spojnice se šipkou 3"/>
          <p:cNvCxnSpPr/>
          <p:nvPr/>
        </p:nvCxnSpPr>
        <p:spPr>
          <a:xfrm>
            <a:off x="539552" y="1730161"/>
            <a:ext cx="180020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5" name="TextovéPole 4"/>
          <p:cNvSpPr txBox="1"/>
          <p:nvPr/>
        </p:nvSpPr>
        <p:spPr>
          <a:xfrm>
            <a:off x="2627784" y="1412776"/>
            <a:ext cx="6298588" cy="523220"/>
          </a:xfrm>
          <a:prstGeom prst="rect">
            <a:avLst/>
          </a:prstGeom>
          <a:noFill/>
        </p:spPr>
        <p:txBody>
          <a:bodyPr wrap="square" rtlCol="0">
            <a:spAutoFit/>
          </a:bodyPr>
          <a:lstStyle/>
          <a:p>
            <a:r>
              <a:rPr lang="cs-CZ" sz="2800" dirty="0" smtClean="0"/>
              <a:t>Analýza problémů a potřeb území</a:t>
            </a:r>
            <a:endParaRPr lang="cs-CZ" sz="2800" dirty="0"/>
          </a:p>
        </p:txBody>
      </p:sp>
      <p:sp>
        <p:nvSpPr>
          <p:cNvPr id="6" name="TextovéPole 5"/>
          <p:cNvSpPr txBox="1"/>
          <p:nvPr/>
        </p:nvSpPr>
        <p:spPr>
          <a:xfrm>
            <a:off x="323528" y="1978007"/>
            <a:ext cx="8712968" cy="4909036"/>
          </a:xfrm>
          <a:prstGeom prst="rect">
            <a:avLst/>
          </a:prstGeom>
          <a:noFill/>
        </p:spPr>
        <p:txBody>
          <a:bodyPr wrap="square" rtlCol="0">
            <a:spAutoFit/>
          </a:bodyPr>
          <a:lstStyle/>
          <a:p>
            <a:r>
              <a:rPr lang="cs-CZ" sz="2000" dirty="0"/>
              <a:t>6</a:t>
            </a:r>
            <a:r>
              <a:rPr lang="cs-CZ" sz="2000" dirty="0" smtClean="0"/>
              <a:t> oblastí rozvoje </a:t>
            </a:r>
          </a:p>
          <a:p>
            <a:endParaRPr lang="cs-CZ" sz="900" dirty="0"/>
          </a:p>
          <a:p>
            <a:pPr marL="342900" indent="-342900">
              <a:buClr>
                <a:srgbClr val="92D050"/>
              </a:buClr>
              <a:buFont typeface="Wingdings" panose="05000000000000000000" pitchFamily="2" charset="2"/>
              <a:buChar char="Ø"/>
            </a:pPr>
            <a:r>
              <a:rPr lang="cs-CZ" sz="2000" dirty="0" smtClean="0"/>
              <a:t>Občanská vybavenost </a:t>
            </a:r>
            <a:r>
              <a:rPr lang="cs-CZ" sz="1400" i="1" dirty="0" smtClean="0"/>
              <a:t>(zkvalitnění stavu obecních úřadů, kulturních a sportovních zařízení, zvýšení kvality sítě předškolního a základního zařízení, obnova kulturního dědictví regionu..)</a:t>
            </a:r>
          </a:p>
          <a:p>
            <a:endParaRPr lang="cs-CZ" dirty="0" smtClean="0"/>
          </a:p>
          <a:p>
            <a:pPr marL="342900" indent="-342900">
              <a:buClr>
                <a:srgbClr val="92D050"/>
              </a:buClr>
              <a:buFont typeface="Wingdings" panose="05000000000000000000" pitchFamily="2" charset="2"/>
              <a:buChar char="Ø"/>
            </a:pPr>
            <a:r>
              <a:rPr lang="cs-CZ" sz="2000" dirty="0" smtClean="0"/>
              <a:t>Infrastruktura</a:t>
            </a:r>
            <a:r>
              <a:rPr lang="cs-CZ" sz="2400" dirty="0" smtClean="0"/>
              <a:t> </a:t>
            </a:r>
            <a:r>
              <a:rPr lang="cs-CZ" sz="1400" dirty="0" smtClean="0"/>
              <a:t>(zlepšení stavu komunikací, veřejných prostranství, výstavba a obnova vodohospodářské infrastruktury..)</a:t>
            </a:r>
          </a:p>
          <a:p>
            <a:pPr marL="342900" indent="-342900">
              <a:buClr>
                <a:srgbClr val="92D050"/>
              </a:buClr>
              <a:buFont typeface="Wingdings" panose="05000000000000000000" pitchFamily="2" charset="2"/>
              <a:buChar char="Ø"/>
            </a:pPr>
            <a:endParaRPr lang="cs-CZ" dirty="0"/>
          </a:p>
          <a:p>
            <a:pPr marL="342900" indent="-342900">
              <a:buClr>
                <a:srgbClr val="92D050"/>
              </a:buClr>
              <a:buFont typeface="Wingdings" panose="05000000000000000000" pitchFamily="2" charset="2"/>
              <a:buChar char="Ø"/>
            </a:pPr>
            <a:r>
              <a:rPr lang="cs-CZ" sz="2000" dirty="0" smtClean="0"/>
              <a:t>Příroda a krajina </a:t>
            </a:r>
            <a:r>
              <a:rPr lang="cs-CZ" sz="1400" dirty="0" smtClean="0"/>
              <a:t>(zachování a posílení prostupnosti krajiny a zvýšení biodiverzity..)</a:t>
            </a:r>
          </a:p>
          <a:p>
            <a:pPr marL="342900" indent="-342900">
              <a:buClr>
                <a:srgbClr val="92D050"/>
              </a:buClr>
              <a:buFont typeface="Wingdings" panose="05000000000000000000" pitchFamily="2" charset="2"/>
              <a:buChar char="Ø"/>
            </a:pPr>
            <a:endParaRPr lang="cs-CZ" sz="1400" dirty="0"/>
          </a:p>
          <a:p>
            <a:pPr marL="342900" indent="-342900">
              <a:buClr>
                <a:srgbClr val="92D050"/>
              </a:buClr>
              <a:buFont typeface="Wingdings" panose="05000000000000000000" pitchFamily="2" charset="2"/>
              <a:buChar char="Ø"/>
            </a:pPr>
            <a:r>
              <a:rPr lang="cs-CZ" sz="2000" dirty="0" smtClean="0"/>
              <a:t>Rozvoj pracovních příležitostí a podnikání </a:t>
            </a:r>
            <a:r>
              <a:rPr lang="cs-CZ" sz="1400" dirty="0" smtClean="0"/>
              <a:t>(modernizace provozů a vybavení zemědělských, lesnických a dalších provozoven..) </a:t>
            </a:r>
          </a:p>
          <a:p>
            <a:pPr marL="342900" indent="-342900">
              <a:buClr>
                <a:srgbClr val="92D050"/>
              </a:buClr>
              <a:buFont typeface="Wingdings" panose="05000000000000000000" pitchFamily="2" charset="2"/>
              <a:buChar char="Ø"/>
            </a:pPr>
            <a:endParaRPr lang="cs-CZ" sz="2000" dirty="0"/>
          </a:p>
          <a:p>
            <a:pPr marL="342900" indent="-342900">
              <a:buClr>
                <a:srgbClr val="92D050"/>
              </a:buClr>
              <a:buFont typeface="Wingdings" panose="05000000000000000000" pitchFamily="2" charset="2"/>
              <a:buChar char="Ø"/>
            </a:pPr>
            <a:r>
              <a:rPr lang="cs-CZ" sz="2000" dirty="0" smtClean="0"/>
              <a:t>Cestovní ruch </a:t>
            </a:r>
            <a:r>
              <a:rPr lang="cs-CZ" sz="1400" dirty="0" smtClean="0"/>
              <a:t>(zvýšení kvality infrastruktury pro cestovní ruch, zkvalitnění propagace území)</a:t>
            </a:r>
          </a:p>
          <a:p>
            <a:pPr marL="342900" indent="-342900">
              <a:buClr>
                <a:srgbClr val="92D050"/>
              </a:buClr>
              <a:buFont typeface="Wingdings" panose="05000000000000000000" pitchFamily="2" charset="2"/>
              <a:buChar char="Ø"/>
            </a:pPr>
            <a:endParaRPr lang="cs-CZ" sz="2000" dirty="0"/>
          </a:p>
          <a:p>
            <a:pPr marL="342900" indent="-342900">
              <a:buClr>
                <a:srgbClr val="92D050"/>
              </a:buClr>
              <a:buFont typeface="Wingdings" panose="05000000000000000000" pitchFamily="2" charset="2"/>
              <a:buChar char="Ø"/>
            </a:pPr>
            <a:r>
              <a:rPr lang="cs-CZ" sz="2000" dirty="0" smtClean="0"/>
              <a:t>Spolupráce, komunikace </a:t>
            </a:r>
            <a:r>
              <a:rPr lang="cs-CZ" sz="1400" dirty="0" smtClean="0"/>
              <a:t>(prohlubování spolupráce a partnerství subjektů)</a:t>
            </a:r>
            <a:endParaRPr lang="cs-CZ" sz="1400" dirty="0"/>
          </a:p>
        </p:txBody>
      </p:sp>
      <p:pic>
        <p:nvPicPr>
          <p:cNvPr id="7"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90078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7504" y="-99392"/>
            <a:ext cx="6869214" cy="881380"/>
          </a:xfrm>
        </p:spPr>
        <p:txBody>
          <a:bodyPr/>
          <a:lstStyle/>
          <a:p>
            <a:r>
              <a:rPr lang="cs-CZ" dirty="0" smtClean="0"/>
              <a:t>4 strategické cíle</a:t>
            </a:r>
            <a:endParaRPr lang="cs-CZ" dirty="0"/>
          </a:p>
        </p:txBody>
      </p:sp>
      <p:sp>
        <p:nvSpPr>
          <p:cNvPr id="3" name="Zástupný symbol pro obsah 2"/>
          <p:cNvSpPr>
            <a:spLocks noGrp="1"/>
          </p:cNvSpPr>
          <p:nvPr>
            <p:ph idx="1"/>
          </p:nvPr>
        </p:nvSpPr>
        <p:spPr>
          <a:xfrm>
            <a:off x="467544" y="836712"/>
            <a:ext cx="8229600" cy="5904656"/>
          </a:xfrm>
        </p:spPr>
        <p:txBody>
          <a:bodyPr>
            <a:normAutofit fontScale="92500" lnSpcReduction="20000"/>
          </a:bodyPr>
          <a:lstStyle/>
          <a:p>
            <a:r>
              <a:rPr lang="cs-CZ" dirty="0"/>
              <a:t>Zvýšení atraktivity území pro život obyvatel a návštěvníky </a:t>
            </a:r>
            <a:r>
              <a:rPr lang="cs-CZ" dirty="0" smtClean="0"/>
              <a:t>regionu</a:t>
            </a:r>
          </a:p>
          <a:p>
            <a:endParaRPr lang="cs-CZ" dirty="0"/>
          </a:p>
          <a:p>
            <a:r>
              <a:rPr lang="cs-CZ" dirty="0"/>
              <a:t>Zachování a zlepšení stavu životního prostředí a posílení energetické nezávislosti </a:t>
            </a:r>
            <a:r>
              <a:rPr lang="cs-CZ" dirty="0" smtClean="0"/>
              <a:t>regionu</a:t>
            </a:r>
          </a:p>
          <a:p>
            <a:endParaRPr lang="cs-CZ" dirty="0"/>
          </a:p>
          <a:p>
            <a:r>
              <a:rPr lang="cs-CZ" dirty="0"/>
              <a:t>Zajištění ekonomicky udržitelného rozvoje </a:t>
            </a:r>
            <a:r>
              <a:rPr lang="cs-CZ" dirty="0" smtClean="0"/>
              <a:t>území</a:t>
            </a:r>
          </a:p>
          <a:p>
            <a:endParaRPr lang="cs-CZ" dirty="0" smtClean="0"/>
          </a:p>
          <a:p>
            <a:r>
              <a:rPr lang="cs-CZ" dirty="0"/>
              <a:t>Realizace rozvojové strategie MAS 21 v souladu s potřebami místních aktérů a s využitím zkušeností z jiných regionů v ČR i </a:t>
            </a:r>
            <a:r>
              <a:rPr lang="cs-CZ" dirty="0" smtClean="0"/>
              <a:t>zahraničí</a:t>
            </a:r>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3196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lka 3"/>
          <p:cNvGraphicFramePr>
            <a:graphicFrameLocks noGrp="1"/>
          </p:cNvGraphicFramePr>
          <p:nvPr>
            <p:extLst>
              <p:ext uri="{D42A27DB-BD31-4B8C-83A1-F6EECF244321}">
                <p14:modId xmlns:p14="http://schemas.microsoft.com/office/powerpoint/2010/main" val="918096789"/>
              </p:ext>
            </p:extLst>
          </p:nvPr>
        </p:nvGraphicFramePr>
        <p:xfrm>
          <a:off x="0" y="1"/>
          <a:ext cx="9144001" cy="6858002"/>
        </p:xfrm>
        <a:graphic>
          <a:graphicData uri="http://schemas.openxmlformats.org/drawingml/2006/table">
            <a:tbl>
              <a:tblPr firstRow="1" firstCol="1" bandRow="1">
                <a:tableStyleId>{5C22544A-7EE6-4342-B048-85BDC9FD1C3A}</a:tableStyleId>
              </a:tblPr>
              <a:tblGrid>
                <a:gridCol w="1197317"/>
                <a:gridCol w="859282"/>
                <a:gridCol w="3033716"/>
                <a:gridCol w="4053686"/>
              </a:tblGrid>
              <a:tr h="124311">
                <a:tc>
                  <a:txBody>
                    <a:bodyPr/>
                    <a:lstStyle/>
                    <a:p>
                      <a:pPr algn="ctr">
                        <a:lnSpc>
                          <a:spcPct val="115000"/>
                        </a:lnSpc>
                        <a:spcAft>
                          <a:spcPts val="0"/>
                        </a:spcAft>
                      </a:pPr>
                      <a:r>
                        <a:rPr lang="cs-CZ" sz="700" dirty="0">
                          <a:effectLst/>
                        </a:rPr>
                        <a:t>Strategický cíl</a:t>
                      </a:r>
                      <a:endParaRPr lang="cs-CZ" sz="700" dirty="0">
                        <a:effectLst/>
                        <a:latin typeface="Calibri"/>
                        <a:ea typeface="Calibri"/>
                        <a:cs typeface="Calibri"/>
                      </a:endParaRPr>
                    </a:p>
                  </a:txBody>
                  <a:tcPr marL="17796" marR="17796" marT="0" marB="0"/>
                </a:tc>
                <a:tc>
                  <a:txBody>
                    <a:bodyPr/>
                    <a:lstStyle/>
                    <a:p>
                      <a:pPr algn="ctr">
                        <a:lnSpc>
                          <a:spcPct val="115000"/>
                        </a:lnSpc>
                        <a:spcAft>
                          <a:spcPts val="0"/>
                        </a:spcAft>
                      </a:pPr>
                      <a:r>
                        <a:rPr lang="cs-CZ" sz="700" dirty="0">
                          <a:effectLst/>
                        </a:rPr>
                        <a:t>Oblast rozvoje</a:t>
                      </a:r>
                      <a:endParaRPr lang="cs-CZ" sz="700" dirty="0">
                        <a:effectLst/>
                        <a:latin typeface="Calibri"/>
                        <a:ea typeface="Calibri"/>
                        <a:cs typeface="Calibri"/>
                      </a:endParaRPr>
                    </a:p>
                  </a:txBody>
                  <a:tcPr marL="17796" marR="17796" marT="0" marB="0"/>
                </a:tc>
                <a:tc>
                  <a:txBody>
                    <a:bodyPr/>
                    <a:lstStyle/>
                    <a:p>
                      <a:pPr algn="ctr">
                        <a:lnSpc>
                          <a:spcPct val="115000"/>
                        </a:lnSpc>
                        <a:spcAft>
                          <a:spcPts val="0"/>
                        </a:spcAft>
                      </a:pPr>
                      <a:r>
                        <a:rPr lang="cs-CZ" sz="700" dirty="0">
                          <a:effectLst/>
                        </a:rPr>
                        <a:t>Podoblast rozvoje</a:t>
                      </a:r>
                      <a:endParaRPr lang="cs-CZ" sz="700" dirty="0">
                        <a:effectLst/>
                        <a:latin typeface="Calibri"/>
                        <a:ea typeface="Calibri"/>
                        <a:cs typeface="Calibri"/>
                      </a:endParaRPr>
                    </a:p>
                  </a:txBody>
                  <a:tcPr marL="17796" marR="17796" marT="0" marB="0"/>
                </a:tc>
                <a:tc>
                  <a:txBody>
                    <a:bodyPr/>
                    <a:lstStyle/>
                    <a:p>
                      <a:pPr algn="ctr">
                        <a:lnSpc>
                          <a:spcPct val="115000"/>
                        </a:lnSpc>
                        <a:spcAft>
                          <a:spcPts val="0"/>
                        </a:spcAft>
                      </a:pPr>
                      <a:r>
                        <a:rPr lang="cs-CZ" sz="700" dirty="0">
                          <a:effectLst/>
                        </a:rPr>
                        <a:t>Specifický cíl</a:t>
                      </a:r>
                      <a:endParaRPr lang="cs-CZ" sz="700" dirty="0">
                        <a:effectLst/>
                        <a:latin typeface="Calibri"/>
                        <a:ea typeface="Calibri"/>
                        <a:cs typeface="Calibri"/>
                      </a:endParaRPr>
                    </a:p>
                  </a:txBody>
                  <a:tcPr marL="17796" marR="17796" marT="0" marB="0"/>
                </a:tc>
              </a:tr>
              <a:tr h="168775">
                <a:tc rowSpan="10">
                  <a:txBody>
                    <a:bodyPr/>
                    <a:lstStyle/>
                    <a:p>
                      <a:pPr algn="l">
                        <a:lnSpc>
                          <a:spcPct val="115000"/>
                        </a:lnSpc>
                        <a:spcAft>
                          <a:spcPts val="0"/>
                        </a:spcAft>
                      </a:pPr>
                      <a:r>
                        <a:rPr lang="cs-CZ" sz="1030" b="0" dirty="0">
                          <a:effectLst/>
                        </a:rPr>
                        <a:t>Zvýšení atraktivity území pro život obyvatel a návštěvníky regionu</a:t>
                      </a:r>
                      <a:endParaRPr lang="cs-CZ" sz="1030" b="0" dirty="0">
                        <a:effectLst/>
                        <a:latin typeface="Calibri"/>
                        <a:ea typeface="Calibri"/>
                        <a:cs typeface="Calibri"/>
                      </a:endParaRPr>
                    </a:p>
                  </a:txBody>
                  <a:tcPr marL="17796" marR="17796" marT="0" marB="0"/>
                </a:tc>
                <a:tc rowSpan="6">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cs-CZ" sz="1030" dirty="0" smtClean="0">
                          <a:effectLst/>
                          <a:latin typeface="+mn-lt"/>
                        </a:rPr>
                        <a:t>1.1</a:t>
                      </a:r>
                      <a:r>
                        <a:rPr lang="cs-CZ" sz="1030" baseline="0" dirty="0" smtClean="0">
                          <a:effectLst/>
                          <a:latin typeface="+mn-lt"/>
                        </a:rPr>
                        <a:t> </a:t>
                      </a:r>
                      <a:r>
                        <a:rPr lang="cs-CZ" sz="1030" dirty="0" smtClean="0">
                          <a:effectLst/>
                          <a:latin typeface="+mn-lt"/>
                        </a:rPr>
                        <a:t>Občanská </a:t>
                      </a:r>
                      <a:r>
                        <a:rPr lang="cs-CZ" sz="1030" dirty="0">
                          <a:effectLst/>
                          <a:latin typeface="+mn-lt"/>
                        </a:rPr>
                        <a:t>vybavenost</a:t>
                      </a:r>
                      <a:endParaRPr lang="cs-CZ" sz="1030" dirty="0">
                        <a:effectLst/>
                        <a:latin typeface="+mn-lt"/>
                        <a:ea typeface="Calibri"/>
                        <a:cs typeface="Calibri"/>
                      </a:endParaRPr>
                    </a:p>
                  </a:txBody>
                  <a:tcPr marL="17796" marR="17796" marT="0" marB="0"/>
                </a:tc>
                <a:tc rowSpan="3">
                  <a:txBody>
                    <a:bodyPr/>
                    <a:lstStyle/>
                    <a:p>
                      <a:pPr algn="l">
                        <a:lnSpc>
                          <a:spcPct val="115000"/>
                        </a:lnSpc>
                        <a:spcAft>
                          <a:spcPts val="0"/>
                        </a:spcAft>
                      </a:pPr>
                      <a:r>
                        <a:rPr lang="cs-CZ" sz="1030" dirty="0" smtClean="0">
                          <a:effectLst/>
                          <a:latin typeface="+mn-lt"/>
                        </a:rPr>
                        <a:t>Kvalita </a:t>
                      </a:r>
                      <a:r>
                        <a:rPr lang="cs-CZ" sz="1030" dirty="0">
                          <a:effectLst/>
                          <a:latin typeface="+mn-lt"/>
                        </a:rPr>
                        <a:t>samosprávy a občanská infrastruktura</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1.1.1 Zvyšování </a:t>
                      </a:r>
                      <a:r>
                        <a:rPr lang="cs-CZ" sz="1030" dirty="0">
                          <a:effectLst/>
                          <a:latin typeface="+mn-lt"/>
                        </a:rPr>
                        <a:t>otevřenosti a odbornosti veřejné správy</a:t>
                      </a:r>
                      <a:endParaRPr lang="cs-CZ" sz="1030" dirty="0">
                        <a:effectLst/>
                        <a:latin typeface="+mn-lt"/>
                        <a:ea typeface="Calibri"/>
                        <a:cs typeface="Calibri"/>
                      </a:endParaRPr>
                    </a:p>
                  </a:txBody>
                  <a:tcPr marL="17796" marR="17796" marT="0" marB="0"/>
                </a:tc>
              </a:tr>
              <a:tr h="354037">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1.1.2 Zajištění </a:t>
                      </a:r>
                      <a:r>
                        <a:rPr lang="cs-CZ" sz="1030" dirty="0">
                          <a:effectLst/>
                          <a:latin typeface="+mn-lt"/>
                        </a:rPr>
                        <a:t>kvalitní a dostupné </a:t>
                      </a:r>
                      <a:r>
                        <a:rPr lang="cs-CZ" sz="1030" dirty="0" smtClean="0">
                          <a:effectLst/>
                          <a:latin typeface="+mn-lt"/>
                        </a:rPr>
                        <a:t>občanské </a:t>
                      </a:r>
                      <a:r>
                        <a:rPr lang="cs-CZ" sz="1030" dirty="0">
                          <a:effectLst/>
                          <a:latin typeface="+mn-lt"/>
                        </a:rPr>
                        <a:t>vybavenosti v sídlech</a:t>
                      </a:r>
                      <a:endParaRPr lang="cs-CZ" sz="1030" dirty="0">
                        <a:effectLst/>
                        <a:latin typeface="+mn-lt"/>
                        <a:ea typeface="Calibri"/>
                        <a:cs typeface="Calibri"/>
                      </a:endParaRPr>
                    </a:p>
                  </a:txBody>
                  <a:tcPr marL="17796" marR="17796" marT="0" marB="0"/>
                </a:tc>
              </a:tr>
              <a:tr h="168775">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1.1.3 Podpora </a:t>
                      </a:r>
                      <a:r>
                        <a:rPr lang="cs-CZ" sz="1030" dirty="0">
                          <a:effectLst/>
                          <a:latin typeface="+mn-lt"/>
                        </a:rPr>
                        <a:t>zvyšování kvality výuky ve školských zařízeních</a:t>
                      </a:r>
                      <a:endParaRPr lang="cs-CZ" sz="1030" dirty="0">
                        <a:effectLst/>
                        <a:latin typeface="+mn-lt"/>
                        <a:ea typeface="Calibri"/>
                        <a:cs typeface="Calibri"/>
                      </a:endParaRPr>
                    </a:p>
                  </a:txBody>
                  <a:tcPr marL="17796" marR="17796" marT="0" marB="0"/>
                </a:tc>
              </a:tr>
              <a:tr h="175962">
                <a:tc vMerge="1">
                  <a:txBody>
                    <a:bodyPr/>
                    <a:lstStyle/>
                    <a:p>
                      <a:endParaRPr lang="cs-CZ"/>
                    </a:p>
                  </a:txBody>
                  <a:tcPr/>
                </a:tc>
                <a:tc vMerge="1">
                  <a:txBody>
                    <a:bodyPr/>
                    <a:lstStyle/>
                    <a:p>
                      <a:endParaRPr lang="cs-CZ"/>
                    </a:p>
                  </a:txBody>
                  <a:tcPr/>
                </a:tc>
                <a:tc rowSpan="2">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cs-CZ" sz="1030" baseline="0" dirty="0" smtClean="0">
                          <a:effectLst/>
                          <a:latin typeface="+mn-lt"/>
                        </a:rPr>
                        <a:t> </a:t>
                      </a:r>
                      <a:r>
                        <a:rPr lang="cs-CZ" sz="1030" dirty="0" smtClean="0">
                          <a:effectLst/>
                          <a:latin typeface="+mn-lt"/>
                        </a:rPr>
                        <a:t>Kulturní </a:t>
                      </a:r>
                      <a:r>
                        <a:rPr lang="cs-CZ" sz="1030" dirty="0">
                          <a:effectLst/>
                          <a:latin typeface="+mn-lt"/>
                        </a:rPr>
                        <a:t>a sociální klima</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1.1.4 Posílení </a:t>
                      </a:r>
                      <a:r>
                        <a:rPr lang="cs-CZ" sz="1030" dirty="0">
                          <a:effectLst/>
                          <a:latin typeface="+mn-lt"/>
                        </a:rPr>
                        <a:t>sociální soudržnosti regionu</a:t>
                      </a:r>
                      <a:endParaRPr lang="cs-CZ" sz="1030" dirty="0">
                        <a:effectLst/>
                        <a:latin typeface="+mn-lt"/>
                        <a:ea typeface="Calibri"/>
                        <a:cs typeface="Calibri"/>
                      </a:endParaRPr>
                    </a:p>
                  </a:txBody>
                  <a:tcPr marL="17796" marR="17796" marT="0" marB="0"/>
                </a:tc>
              </a:tr>
              <a:tr h="168775">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1.1.5 Rozvoj </a:t>
                      </a:r>
                      <a:r>
                        <a:rPr lang="cs-CZ" sz="1030" dirty="0">
                          <a:effectLst/>
                          <a:latin typeface="+mn-lt"/>
                        </a:rPr>
                        <a:t>nabídky </a:t>
                      </a:r>
                      <a:r>
                        <a:rPr lang="cs-CZ" sz="1030" dirty="0" err="1">
                          <a:effectLst/>
                          <a:latin typeface="+mn-lt"/>
                        </a:rPr>
                        <a:t>společensko</a:t>
                      </a:r>
                      <a:r>
                        <a:rPr lang="cs-CZ" sz="1030" dirty="0">
                          <a:effectLst/>
                          <a:latin typeface="+mn-lt"/>
                        </a:rPr>
                        <a:t> – kulturních aktivit</a:t>
                      </a:r>
                      <a:endParaRPr lang="cs-CZ" sz="1030" dirty="0">
                        <a:effectLst/>
                        <a:latin typeface="+mn-lt"/>
                        <a:ea typeface="Calibri"/>
                        <a:cs typeface="Calibri"/>
                      </a:endParaRPr>
                    </a:p>
                  </a:txBody>
                  <a:tcPr marL="17796" marR="17796" marT="0" marB="0"/>
                </a:tc>
              </a:tr>
              <a:tr h="354037">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Obnova </a:t>
                      </a:r>
                      <a:r>
                        <a:rPr lang="cs-CZ" sz="1030" dirty="0">
                          <a:effectLst/>
                          <a:latin typeface="+mn-lt"/>
                        </a:rPr>
                        <a:t>hospodářských, průmyslových, zemědělských a vojenských areálů</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1.1.6 Podpora </a:t>
                      </a:r>
                      <a:r>
                        <a:rPr lang="cs-CZ" sz="1030" dirty="0">
                          <a:effectLst/>
                          <a:latin typeface="+mn-lt"/>
                        </a:rPr>
                        <a:t>využití nevyužitých objektů a území</a:t>
                      </a:r>
                      <a:endParaRPr lang="cs-CZ" sz="1030" dirty="0">
                        <a:effectLst/>
                        <a:latin typeface="+mn-lt"/>
                        <a:ea typeface="Calibri"/>
                        <a:cs typeface="Calibri"/>
                      </a:endParaRPr>
                    </a:p>
                  </a:txBody>
                  <a:tcPr marL="17796" marR="17796" marT="0" marB="0"/>
                </a:tc>
              </a:tr>
              <a:tr h="176551">
                <a:tc vMerge="1">
                  <a:txBody>
                    <a:bodyPr/>
                    <a:lstStyle/>
                    <a:p>
                      <a:endParaRPr lang="cs-CZ"/>
                    </a:p>
                  </a:txBody>
                  <a:tcPr/>
                </a:tc>
                <a:tc rowSpan="4">
                  <a:txBody>
                    <a:bodyPr/>
                    <a:lstStyle/>
                    <a:p>
                      <a:pPr algn="l">
                        <a:lnSpc>
                          <a:spcPct val="115000"/>
                        </a:lnSpc>
                        <a:spcAft>
                          <a:spcPts val="0"/>
                        </a:spcAft>
                      </a:pPr>
                      <a:r>
                        <a:rPr lang="cs-CZ" sz="1030" dirty="0" smtClean="0">
                          <a:effectLst/>
                          <a:latin typeface="+mn-lt"/>
                        </a:rPr>
                        <a:t>1.2 Infrastruktura</a:t>
                      </a:r>
                      <a:endParaRPr lang="cs-CZ" sz="1030" dirty="0">
                        <a:effectLst/>
                        <a:latin typeface="+mn-lt"/>
                        <a:ea typeface="Calibri"/>
                        <a:cs typeface="Calibri"/>
                      </a:endParaRPr>
                    </a:p>
                  </a:txBody>
                  <a:tcPr marL="17796" marR="17796" marT="0" marB="0"/>
                </a:tc>
                <a:tc rowSpan="2">
                  <a:txBody>
                    <a:bodyPr/>
                    <a:lstStyle/>
                    <a:p>
                      <a:pPr algn="l">
                        <a:lnSpc>
                          <a:spcPct val="115000"/>
                        </a:lnSpc>
                        <a:spcAft>
                          <a:spcPts val="0"/>
                        </a:spcAft>
                      </a:pPr>
                      <a:r>
                        <a:rPr lang="cs-CZ" sz="1030" dirty="0" smtClean="0">
                          <a:effectLst/>
                          <a:latin typeface="+mn-lt"/>
                        </a:rPr>
                        <a:t>Technická </a:t>
                      </a:r>
                      <a:r>
                        <a:rPr lang="cs-CZ" sz="1030" dirty="0">
                          <a:effectLst/>
                          <a:latin typeface="+mn-lt"/>
                        </a:rPr>
                        <a:t>a dopravní infrastruktura</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1.2.1 Zajištění </a:t>
                      </a:r>
                      <a:r>
                        <a:rPr lang="cs-CZ" sz="1030" dirty="0">
                          <a:effectLst/>
                          <a:latin typeface="+mn-lt"/>
                        </a:rPr>
                        <a:t>modernizace a rozvoje technické infrastruktury</a:t>
                      </a:r>
                      <a:endParaRPr lang="cs-CZ" sz="1030" dirty="0">
                        <a:effectLst/>
                        <a:latin typeface="+mn-lt"/>
                        <a:ea typeface="Calibri"/>
                        <a:cs typeface="Calibri"/>
                      </a:endParaRPr>
                    </a:p>
                  </a:txBody>
                  <a:tcPr marL="17796" marR="17796" marT="0" marB="0"/>
                </a:tc>
              </a:tr>
              <a:tr h="354037">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1.2.2 Zvýšení </a:t>
                      </a:r>
                      <a:r>
                        <a:rPr lang="cs-CZ" sz="1030" dirty="0">
                          <a:effectLst/>
                          <a:latin typeface="+mn-lt"/>
                        </a:rPr>
                        <a:t>bezpečnosti dopravy a dopravní dostupnosti regionu</a:t>
                      </a:r>
                      <a:endParaRPr lang="cs-CZ" sz="1030" dirty="0">
                        <a:effectLst/>
                        <a:latin typeface="+mn-lt"/>
                        <a:ea typeface="Calibri"/>
                        <a:cs typeface="Calibri"/>
                      </a:endParaRPr>
                    </a:p>
                  </a:txBody>
                  <a:tcPr marL="17796" marR="17796" marT="0" marB="0"/>
                </a:tc>
              </a:tr>
              <a:tr h="175962">
                <a:tc vMerge="1">
                  <a:txBody>
                    <a:bodyPr/>
                    <a:lstStyle/>
                    <a:p>
                      <a:endParaRPr lang="cs-CZ"/>
                    </a:p>
                  </a:txBody>
                  <a:tcPr/>
                </a:tc>
                <a:tc vMerge="1">
                  <a:txBody>
                    <a:bodyPr/>
                    <a:lstStyle/>
                    <a:p>
                      <a:endParaRPr lang="cs-CZ"/>
                    </a:p>
                  </a:txBody>
                  <a:tcPr/>
                </a:tc>
                <a:tc rowSpan="2">
                  <a:txBody>
                    <a:bodyPr/>
                    <a:lstStyle/>
                    <a:p>
                      <a:pPr algn="l">
                        <a:lnSpc>
                          <a:spcPct val="115000"/>
                        </a:lnSpc>
                        <a:spcAft>
                          <a:spcPts val="0"/>
                        </a:spcAft>
                      </a:pPr>
                      <a:r>
                        <a:rPr lang="cs-CZ" sz="1030">
                          <a:effectLst/>
                          <a:latin typeface="+mn-lt"/>
                        </a:rPr>
                        <a:t>Vzhled obcí</a:t>
                      </a:r>
                      <a:endParaRPr lang="cs-CZ" sz="103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1.2.3 Zlepšení </a:t>
                      </a:r>
                      <a:r>
                        <a:rPr lang="cs-CZ" sz="1030" dirty="0">
                          <a:effectLst/>
                          <a:latin typeface="+mn-lt"/>
                        </a:rPr>
                        <a:t>stavu veřejných prostranství</a:t>
                      </a:r>
                      <a:endParaRPr lang="cs-CZ" sz="1030" dirty="0">
                        <a:effectLst/>
                        <a:latin typeface="+mn-lt"/>
                        <a:ea typeface="Calibri"/>
                        <a:cs typeface="Calibri"/>
                      </a:endParaRPr>
                    </a:p>
                  </a:txBody>
                  <a:tcPr marL="17796" marR="17796" marT="0" marB="0"/>
                </a:tc>
              </a:tr>
              <a:tr h="354037">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1.2.4 Zapojení </a:t>
                      </a:r>
                      <a:r>
                        <a:rPr lang="cs-CZ" sz="1030" dirty="0">
                          <a:effectLst/>
                          <a:latin typeface="+mn-lt"/>
                        </a:rPr>
                        <a:t>veřejnosti do plánování/realizace úprav veřejných prostranství</a:t>
                      </a:r>
                      <a:endParaRPr lang="cs-CZ" sz="1030" dirty="0">
                        <a:effectLst/>
                        <a:latin typeface="+mn-lt"/>
                        <a:ea typeface="Calibri"/>
                        <a:cs typeface="Calibri"/>
                      </a:endParaRPr>
                    </a:p>
                  </a:txBody>
                  <a:tcPr marL="17796" marR="17796" marT="0" marB="0"/>
                </a:tc>
              </a:tr>
              <a:tr h="263945">
                <a:tc rowSpan="3">
                  <a:txBody>
                    <a:bodyPr/>
                    <a:lstStyle/>
                    <a:p>
                      <a:pPr algn="l">
                        <a:lnSpc>
                          <a:spcPct val="115000"/>
                        </a:lnSpc>
                        <a:spcAft>
                          <a:spcPts val="0"/>
                        </a:spcAft>
                      </a:pPr>
                      <a:r>
                        <a:rPr lang="cs-CZ" sz="1030" b="0">
                          <a:effectLst/>
                        </a:rPr>
                        <a:t>Zachování a zlepšení stavu životního prostředí a posílení energetické nezávislosti regionu</a:t>
                      </a:r>
                      <a:endParaRPr lang="cs-CZ" sz="1030" b="0">
                        <a:effectLst/>
                        <a:latin typeface="Calibri"/>
                        <a:ea typeface="Calibri"/>
                        <a:cs typeface="Calibri"/>
                      </a:endParaRPr>
                    </a:p>
                  </a:txBody>
                  <a:tcPr marL="17796" marR="17796" marT="0" marB="0"/>
                </a:tc>
                <a:tc rowSpan="3">
                  <a:txBody>
                    <a:bodyPr/>
                    <a:lstStyle/>
                    <a:p>
                      <a:pPr algn="l">
                        <a:lnSpc>
                          <a:spcPct val="115000"/>
                        </a:lnSpc>
                        <a:spcAft>
                          <a:spcPts val="0"/>
                        </a:spcAft>
                      </a:pPr>
                      <a:r>
                        <a:rPr lang="cs-CZ" sz="1030" dirty="0" smtClean="0">
                          <a:effectLst/>
                          <a:latin typeface="+mn-lt"/>
                        </a:rPr>
                        <a:t>2. 1Příroda </a:t>
                      </a:r>
                      <a:r>
                        <a:rPr lang="cs-CZ" sz="1030" dirty="0">
                          <a:effectLst/>
                          <a:latin typeface="+mn-lt"/>
                        </a:rPr>
                        <a:t>a krajina</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a:effectLst/>
                          <a:latin typeface="+mn-lt"/>
                        </a:rPr>
                        <a:t>Ochrana, péče a hospodaření v krajině</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2.1.1</a:t>
                      </a:r>
                      <a:r>
                        <a:rPr lang="cs-CZ" sz="1030" baseline="0" dirty="0" smtClean="0">
                          <a:effectLst/>
                          <a:latin typeface="+mn-lt"/>
                        </a:rPr>
                        <a:t> </a:t>
                      </a:r>
                      <a:r>
                        <a:rPr lang="cs-CZ" sz="1030" dirty="0" smtClean="0">
                          <a:effectLst/>
                          <a:latin typeface="+mn-lt"/>
                        </a:rPr>
                        <a:t>Zajištění </a:t>
                      </a:r>
                      <a:r>
                        <a:rPr lang="cs-CZ" sz="1030" dirty="0">
                          <a:effectLst/>
                          <a:latin typeface="+mn-lt"/>
                        </a:rPr>
                        <a:t>ochrany přírody a krajiny</a:t>
                      </a:r>
                      <a:endParaRPr lang="cs-CZ" sz="1030" dirty="0">
                        <a:effectLst/>
                        <a:latin typeface="+mn-lt"/>
                        <a:ea typeface="Calibri"/>
                        <a:cs typeface="Calibri"/>
                      </a:endParaRPr>
                    </a:p>
                  </a:txBody>
                  <a:tcPr marL="17796" marR="17796" marT="0" marB="0"/>
                </a:tc>
              </a:tr>
              <a:tr h="223085">
                <a:tc vMerge="1">
                  <a:txBody>
                    <a:bodyPr/>
                    <a:lstStyle/>
                    <a:p>
                      <a:endParaRPr lang="cs-CZ"/>
                    </a:p>
                  </a:txBody>
                  <a:tcPr/>
                </a:tc>
                <a:tc vMerge="1">
                  <a:txBody>
                    <a:bodyPr/>
                    <a:lstStyle/>
                    <a:p>
                      <a:endParaRPr lang="cs-CZ"/>
                    </a:p>
                  </a:txBody>
                  <a:tcPr/>
                </a:tc>
                <a:tc rowSpan="2">
                  <a:txBody>
                    <a:bodyPr/>
                    <a:lstStyle/>
                    <a:p>
                      <a:pPr algn="l">
                        <a:lnSpc>
                          <a:spcPct val="115000"/>
                        </a:lnSpc>
                        <a:spcAft>
                          <a:spcPts val="0"/>
                        </a:spcAft>
                      </a:pPr>
                      <a:r>
                        <a:rPr lang="cs-CZ" sz="1030" dirty="0">
                          <a:effectLst/>
                          <a:latin typeface="+mn-lt"/>
                        </a:rPr>
                        <a:t>Environmentální přístup v oblasti odpadového hospodářství a úspor energie</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2.1.2 Integrovaný </a:t>
                      </a:r>
                      <a:r>
                        <a:rPr lang="cs-CZ" sz="1030" dirty="0">
                          <a:effectLst/>
                          <a:latin typeface="+mn-lt"/>
                        </a:rPr>
                        <a:t>přístup k nakládání s odpady</a:t>
                      </a:r>
                      <a:endParaRPr lang="cs-CZ" sz="1030" dirty="0">
                        <a:effectLst/>
                        <a:latin typeface="+mn-lt"/>
                        <a:ea typeface="Calibri"/>
                        <a:cs typeface="Calibri"/>
                      </a:endParaRPr>
                    </a:p>
                  </a:txBody>
                  <a:tcPr marL="17796" marR="17796" marT="0" marB="0"/>
                </a:tc>
              </a:tr>
              <a:tr h="797810">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2.1.3 Podpora </a:t>
                      </a:r>
                      <a:r>
                        <a:rPr lang="cs-CZ" sz="1030" dirty="0">
                          <a:effectLst/>
                          <a:latin typeface="+mn-lt"/>
                        </a:rPr>
                        <a:t>energetické soběstačnosti regionu</a:t>
                      </a:r>
                      <a:endParaRPr lang="cs-CZ" sz="1030" dirty="0">
                        <a:effectLst/>
                        <a:latin typeface="+mn-lt"/>
                        <a:ea typeface="Calibri"/>
                        <a:cs typeface="Calibri"/>
                      </a:endParaRPr>
                    </a:p>
                  </a:txBody>
                  <a:tcPr marL="17796" marR="17796" marT="0" marB="0"/>
                </a:tc>
              </a:tr>
              <a:tr h="168775">
                <a:tc rowSpan="5">
                  <a:txBody>
                    <a:bodyPr/>
                    <a:lstStyle/>
                    <a:p>
                      <a:pPr algn="l">
                        <a:lnSpc>
                          <a:spcPct val="115000"/>
                        </a:lnSpc>
                        <a:spcAft>
                          <a:spcPts val="0"/>
                        </a:spcAft>
                      </a:pPr>
                      <a:r>
                        <a:rPr lang="cs-CZ" sz="1030" b="0">
                          <a:effectLst/>
                        </a:rPr>
                        <a:t>Zajištění ekonomicky udržitelného rozvoje území</a:t>
                      </a:r>
                      <a:endParaRPr lang="cs-CZ" sz="1030" b="0">
                        <a:effectLst/>
                        <a:latin typeface="Calibri"/>
                        <a:ea typeface="Calibri"/>
                        <a:cs typeface="Calibri"/>
                      </a:endParaRPr>
                    </a:p>
                  </a:txBody>
                  <a:tcPr marL="17796" marR="17796" marT="0" marB="0"/>
                </a:tc>
                <a:tc rowSpan="3">
                  <a:txBody>
                    <a:bodyPr/>
                    <a:lstStyle/>
                    <a:p>
                      <a:pPr algn="l">
                        <a:lnSpc>
                          <a:spcPct val="115000"/>
                        </a:lnSpc>
                        <a:spcAft>
                          <a:spcPts val="0"/>
                        </a:spcAft>
                      </a:pPr>
                      <a:r>
                        <a:rPr lang="cs-CZ" sz="1030" dirty="0" smtClean="0">
                          <a:effectLst/>
                          <a:latin typeface="+mn-lt"/>
                        </a:rPr>
                        <a:t>3.1 Rozvoj </a:t>
                      </a:r>
                      <a:r>
                        <a:rPr lang="cs-CZ" sz="1030" dirty="0">
                          <a:effectLst/>
                          <a:latin typeface="+mn-lt"/>
                        </a:rPr>
                        <a:t>pracovních příležitostí a podnikání</a:t>
                      </a:r>
                      <a:endParaRPr lang="cs-CZ" sz="1030" dirty="0">
                        <a:effectLst/>
                        <a:latin typeface="+mn-lt"/>
                        <a:ea typeface="Calibri"/>
                        <a:cs typeface="Calibri"/>
                      </a:endParaRPr>
                    </a:p>
                  </a:txBody>
                  <a:tcPr marL="17796" marR="17796" marT="0" marB="0"/>
                </a:tc>
                <a:tc rowSpan="2">
                  <a:txBody>
                    <a:bodyPr/>
                    <a:lstStyle/>
                    <a:p>
                      <a:pPr algn="l">
                        <a:lnSpc>
                          <a:spcPct val="115000"/>
                        </a:lnSpc>
                        <a:spcAft>
                          <a:spcPts val="0"/>
                        </a:spcAft>
                      </a:pPr>
                      <a:r>
                        <a:rPr lang="cs-CZ" sz="1030">
                          <a:effectLst/>
                          <a:latin typeface="+mn-lt"/>
                        </a:rPr>
                        <a:t>Rozvoj podnikání</a:t>
                      </a:r>
                      <a:endParaRPr lang="cs-CZ" sz="103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3.1.1 Stabilizace </a:t>
                      </a:r>
                      <a:r>
                        <a:rPr lang="cs-CZ" sz="1030" dirty="0">
                          <a:effectLst/>
                          <a:latin typeface="+mn-lt"/>
                        </a:rPr>
                        <a:t>a rozvoj podnikání</a:t>
                      </a:r>
                      <a:endParaRPr lang="cs-CZ" sz="1030" dirty="0">
                        <a:effectLst/>
                        <a:latin typeface="+mn-lt"/>
                        <a:ea typeface="Calibri"/>
                        <a:cs typeface="Calibri"/>
                      </a:endParaRPr>
                    </a:p>
                  </a:txBody>
                  <a:tcPr marL="17796" marR="17796" marT="0" marB="0"/>
                </a:tc>
              </a:tr>
              <a:tr h="168775">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3.1.2</a:t>
                      </a:r>
                      <a:r>
                        <a:rPr lang="cs-CZ" sz="1030" baseline="0" dirty="0" smtClean="0">
                          <a:effectLst/>
                          <a:latin typeface="+mn-lt"/>
                        </a:rPr>
                        <a:t> </a:t>
                      </a:r>
                      <a:r>
                        <a:rPr lang="cs-CZ" sz="1030" dirty="0" smtClean="0">
                          <a:effectLst/>
                          <a:latin typeface="+mn-lt"/>
                        </a:rPr>
                        <a:t>Rozvoj </a:t>
                      </a:r>
                      <a:r>
                        <a:rPr lang="cs-CZ" sz="1030" dirty="0">
                          <a:effectLst/>
                          <a:latin typeface="+mn-lt"/>
                        </a:rPr>
                        <a:t>podnikání v zemědělství a lesnictví</a:t>
                      </a:r>
                      <a:endParaRPr lang="cs-CZ" sz="1030" dirty="0">
                        <a:effectLst/>
                        <a:latin typeface="+mn-lt"/>
                        <a:ea typeface="Calibri"/>
                        <a:cs typeface="Calibri"/>
                      </a:endParaRPr>
                    </a:p>
                  </a:txBody>
                  <a:tcPr marL="17796" marR="17796" marT="0" marB="0"/>
                </a:tc>
              </a:tr>
              <a:tr h="387010">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a:effectLst/>
                          <a:latin typeface="+mn-lt"/>
                        </a:rPr>
                        <a:t>Podpora zaměstnanosti</a:t>
                      </a:r>
                      <a:endParaRPr lang="cs-CZ" sz="103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3.1.3</a:t>
                      </a:r>
                      <a:r>
                        <a:rPr lang="cs-CZ" sz="1030" baseline="0" dirty="0" smtClean="0">
                          <a:effectLst/>
                          <a:latin typeface="+mn-lt"/>
                        </a:rPr>
                        <a:t> </a:t>
                      </a:r>
                      <a:r>
                        <a:rPr lang="cs-CZ" sz="1030" dirty="0" smtClean="0">
                          <a:effectLst/>
                          <a:latin typeface="+mn-lt"/>
                        </a:rPr>
                        <a:t>Podpora </a:t>
                      </a:r>
                      <a:r>
                        <a:rPr lang="cs-CZ" sz="1030" dirty="0">
                          <a:effectLst/>
                          <a:latin typeface="+mn-lt"/>
                        </a:rPr>
                        <a:t>tvorby pracovních míst</a:t>
                      </a:r>
                      <a:endParaRPr lang="cs-CZ" sz="1030" dirty="0">
                        <a:effectLst/>
                        <a:latin typeface="+mn-lt"/>
                        <a:ea typeface="Calibri"/>
                        <a:cs typeface="Calibri"/>
                      </a:endParaRPr>
                    </a:p>
                  </a:txBody>
                  <a:tcPr marL="17796" marR="17796" marT="0" marB="0"/>
                </a:tc>
              </a:tr>
              <a:tr h="263945">
                <a:tc vMerge="1">
                  <a:txBody>
                    <a:bodyPr/>
                    <a:lstStyle/>
                    <a:p>
                      <a:endParaRPr lang="cs-CZ"/>
                    </a:p>
                  </a:txBody>
                  <a:tcPr/>
                </a:tc>
                <a:tc rowSpan="2">
                  <a:txBody>
                    <a:bodyPr/>
                    <a:lstStyle/>
                    <a:p>
                      <a:pPr algn="l">
                        <a:lnSpc>
                          <a:spcPct val="115000"/>
                        </a:lnSpc>
                        <a:spcAft>
                          <a:spcPts val="0"/>
                        </a:spcAft>
                      </a:pPr>
                      <a:r>
                        <a:rPr lang="cs-CZ" sz="1030" dirty="0" smtClean="0">
                          <a:effectLst/>
                          <a:latin typeface="+mn-lt"/>
                        </a:rPr>
                        <a:t>3.2 Cestovní </a:t>
                      </a:r>
                      <a:r>
                        <a:rPr lang="cs-CZ" sz="1030" dirty="0">
                          <a:effectLst/>
                          <a:latin typeface="+mn-lt"/>
                        </a:rPr>
                        <a:t>ruch</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a:effectLst/>
                          <a:latin typeface="+mn-lt"/>
                        </a:rPr>
                        <a:t>Podmínky pro rozvoj cestovního ruchu</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3.2.1</a:t>
                      </a:r>
                      <a:r>
                        <a:rPr lang="cs-CZ" sz="1030" baseline="0" dirty="0" smtClean="0">
                          <a:effectLst/>
                          <a:latin typeface="+mn-lt"/>
                        </a:rPr>
                        <a:t> </a:t>
                      </a:r>
                      <a:r>
                        <a:rPr lang="cs-CZ" sz="1030" dirty="0" smtClean="0">
                          <a:effectLst/>
                          <a:latin typeface="+mn-lt"/>
                        </a:rPr>
                        <a:t>Vytvoření </a:t>
                      </a:r>
                      <a:r>
                        <a:rPr lang="cs-CZ" sz="1030" dirty="0">
                          <a:effectLst/>
                          <a:latin typeface="+mn-lt"/>
                        </a:rPr>
                        <a:t>podmínek pro rozvoj podnikání</a:t>
                      </a:r>
                      <a:endParaRPr lang="cs-CZ" sz="1030" dirty="0">
                        <a:effectLst/>
                        <a:latin typeface="+mn-lt"/>
                        <a:ea typeface="Calibri"/>
                        <a:cs typeface="Calibri"/>
                      </a:endParaRPr>
                    </a:p>
                  </a:txBody>
                  <a:tcPr marL="17796" marR="17796" marT="0" marB="0"/>
                </a:tc>
              </a:tr>
              <a:tr h="168775">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a:effectLst/>
                          <a:latin typeface="+mn-lt"/>
                        </a:rPr>
                        <a:t>Marketing a organizace cestovního ruchu</a:t>
                      </a:r>
                      <a:endParaRPr lang="cs-CZ" sz="103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3.2.2 Efektivní </a:t>
                      </a:r>
                      <a:r>
                        <a:rPr lang="cs-CZ" sz="1030" dirty="0">
                          <a:effectLst/>
                          <a:latin typeface="+mn-lt"/>
                        </a:rPr>
                        <a:t>koordinace rozvoje cestovního ruchu</a:t>
                      </a:r>
                      <a:endParaRPr lang="cs-CZ" sz="1030" dirty="0">
                        <a:effectLst/>
                        <a:latin typeface="+mn-lt"/>
                        <a:ea typeface="Calibri"/>
                        <a:cs typeface="Calibri"/>
                      </a:endParaRPr>
                    </a:p>
                  </a:txBody>
                  <a:tcPr marL="17796" marR="17796" marT="0" marB="0"/>
                </a:tc>
              </a:tr>
              <a:tr h="453637">
                <a:tc rowSpan="3">
                  <a:txBody>
                    <a:bodyPr/>
                    <a:lstStyle/>
                    <a:p>
                      <a:pPr algn="l">
                        <a:lnSpc>
                          <a:spcPct val="115000"/>
                        </a:lnSpc>
                        <a:spcAft>
                          <a:spcPts val="0"/>
                        </a:spcAft>
                      </a:pPr>
                      <a:r>
                        <a:rPr lang="cs-CZ" sz="1030" b="0" dirty="0">
                          <a:effectLst/>
                        </a:rPr>
                        <a:t>Realizace rozvojové strategie MAS 21 v souladu s potřebami místních aktérů a s využitím zkušeností z jiných regionů v ČR i zahraničí</a:t>
                      </a:r>
                      <a:endParaRPr lang="cs-CZ" sz="1030" b="0" dirty="0">
                        <a:effectLst/>
                        <a:latin typeface="Calibri"/>
                        <a:ea typeface="Calibri"/>
                        <a:cs typeface="Calibri"/>
                      </a:endParaRPr>
                    </a:p>
                  </a:txBody>
                  <a:tcPr marL="17796" marR="17796" marT="0" marB="0"/>
                </a:tc>
                <a:tc rowSpan="3">
                  <a:txBody>
                    <a:bodyPr/>
                    <a:lstStyle/>
                    <a:p>
                      <a:pPr algn="l">
                        <a:lnSpc>
                          <a:spcPct val="115000"/>
                        </a:lnSpc>
                        <a:spcAft>
                          <a:spcPts val="0"/>
                        </a:spcAft>
                      </a:pPr>
                      <a:r>
                        <a:rPr lang="cs-CZ" sz="1030" dirty="0" smtClean="0">
                          <a:effectLst/>
                          <a:latin typeface="+mn-lt"/>
                        </a:rPr>
                        <a:t>4.1 Spolupráce </a:t>
                      </a:r>
                      <a:r>
                        <a:rPr lang="cs-CZ" sz="1030" dirty="0">
                          <a:effectLst/>
                          <a:latin typeface="+mn-lt"/>
                        </a:rPr>
                        <a:t>a komunikace</a:t>
                      </a:r>
                      <a:endParaRPr lang="cs-CZ" sz="1030" dirty="0">
                        <a:effectLst/>
                        <a:latin typeface="+mn-lt"/>
                        <a:ea typeface="Calibri"/>
                        <a:cs typeface="Calibri"/>
                      </a:endParaRPr>
                    </a:p>
                  </a:txBody>
                  <a:tcPr marL="17796" marR="17796" marT="0" marB="0"/>
                </a:tc>
                <a:tc rowSpan="2">
                  <a:txBody>
                    <a:bodyPr/>
                    <a:lstStyle/>
                    <a:p>
                      <a:pPr algn="l">
                        <a:lnSpc>
                          <a:spcPct val="115000"/>
                        </a:lnSpc>
                        <a:spcAft>
                          <a:spcPts val="0"/>
                        </a:spcAft>
                      </a:pPr>
                      <a:r>
                        <a:rPr lang="cs-CZ" sz="1030">
                          <a:effectLst/>
                          <a:latin typeface="+mn-lt"/>
                        </a:rPr>
                        <a:t>Komunikace a spolupráce v rámci MAS 21</a:t>
                      </a:r>
                      <a:endParaRPr lang="cs-CZ" sz="103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4.1.1 Zefektivnění </a:t>
                      </a:r>
                      <a:r>
                        <a:rPr lang="cs-CZ" sz="1030" dirty="0">
                          <a:effectLst/>
                          <a:latin typeface="+mn-lt"/>
                        </a:rPr>
                        <a:t>komunikace a posílení spolupráce mezi MAS 21 a jejími partnery na regionální, národní a mezinárodní úrovni </a:t>
                      </a:r>
                      <a:endParaRPr lang="cs-CZ" sz="1030" dirty="0">
                        <a:effectLst/>
                        <a:latin typeface="+mn-lt"/>
                        <a:ea typeface="Calibri"/>
                        <a:cs typeface="Calibri"/>
                      </a:endParaRPr>
                    </a:p>
                  </a:txBody>
                  <a:tcPr marL="17796" marR="17796" marT="0" marB="0"/>
                </a:tc>
              </a:tr>
              <a:tr h="354037">
                <a:tc vMerge="1">
                  <a:txBody>
                    <a:bodyPr/>
                    <a:lstStyle/>
                    <a:p>
                      <a:endParaRPr lang="cs-CZ"/>
                    </a:p>
                  </a:txBody>
                  <a:tcPr/>
                </a:tc>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smtClean="0">
                          <a:effectLst/>
                          <a:latin typeface="+mn-lt"/>
                        </a:rPr>
                        <a:t>4.1.2 Posílení </a:t>
                      </a:r>
                      <a:r>
                        <a:rPr lang="cs-CZ" sz="1030" dirty="0">
                          <a:effectLst/>
                          <a:latin typeface="+mn-lt"/>
                        </a:rPr>
                        <a:t>synergie rozvojových aktivit na území MAS 21 a efektivnější využívání zdrojů pro rozvoj území</a:t>
                      </a:r>
                      <a:endParaRPr lang="cs-CZ" sz="1030" dirty="0">
                        <a:effectLst/>
                        <a:latin typeface="+mn-lt"/>
                        <a:ea typeface="Calibri"/>
                        <a:cs typeface="Calibri"/>
                      </a:endParaRPr>
                    </a:p>
                  </a:txBody>
                  <a:tcPr marL="17796" marR="17796" marT="0" marB="0"/>
                </a:tc>
              </a:tr>
              <a:tr h="1032949">
                <a:tc vMerge="1">
                  <a:txBody>
                    <a:bodyPr/>
                    <a:lstStyle/>
                    <a:p>
                      <a:endParaRPr lang="cs-CZ"/>
                    </a:p>
                  </a:txBody>
                  <a:tcPr/>
                </a:tc>
                <a:tc vMerge="1">
                  <a:txBody>
                    <a:bodyPr/>
                    <a:lstStyle/>
                    <a:p>
                      <a:endParaRPr lang="cs-CZ"/>
                    </a:p>
                  </a:txBody>
                  <a:tcPr/>
                </a:tc>
                <a:tc>
                  <a:txBody>
                    <a:bodyPr/>
                    <a:lstStyle/>
                    <a:p>
                      <a:pPr algn="l">
                        <a:lnSpc>
                          <a:spcPct val="115000"/>
                        </a:lnSpc>
                        <a:spcAft>
                          <a:spcPts val="0"/>
                        </a:spcAft>
                      </a:pPr>
                      <a:r>
                        <a:rPr lang="cs-CZ" sz="1030" dirty="0">
                          <a:effectLst/>
                          <a:latin typeface="+mn-lt"/>
                        </a:rPr>
                        <a:t>Komunikace a spolupráce MAS s externími subjekty</a:t>
                      </a:r>
                      <a:endParaRPr lang="cs-CZ" sz="1030" dirty="0">
                        <a:effectLst/>
                        <a:latin typeface="+mn-lt"/>
                        <a:ea typeface="Calibri"/>
                        <a:cs typeface="Calibri"/>
                      </a:endParaRPr>
                    </a:p>
                  </a:txBody>
                  <a:tcPr marL="17796" marR="17796" marT="0" marB="0"/>
                </a:tc>
                <a:tc>
                  <a:txBody>
                    <a:bodyPr/>
                    <a:lstStyle/>
                    <a:p>
                      <a:pPr algn="l">
                        <a:lnSpc>
                          <a:spcPct val="115000"/>
                        </a:lnSpc>
                        <a:spcAft>
                          <a:spcPts val="0"/>
                        </a:spcAft>
                      </a:pPr>
                      <a:r>
                        <a:rPr lang="cs-CZ" sz="1030" dirty="0" smtClean="0">
                          <a:effectLst/>
                          <a:latin typeface="+mn-lt"/>
                        </a:rPr>
                        <a:t>4.1 3. Přenos </a:t>
                      </a:r>
                      <a:r>
                        <a:rPr lang="cs-CZ" sz="1030" dirty="0">
                          <a:effectLst/>
                          <a:latin typeface="+mn-lt"/>
                        </a:rPr>
                        <a:t>národních a mezinárodních zkušeností  do území </a:t>
                      </a:r>
                      <a:r>
                        <a:rPr lang="cs-CZ" sz="1030" dirty="0" smtClean="0">
                          <a:effectLst/>
                          <a:latin typeface="+mn-lt"/>
                        </a:rPr>
                        <a:t>MAS21</a:t>
                      </a:r>
                      <a:endParaRPr lang="cs-CZ" sz="1030" dirty="0">
                        <a:effectLst/>
                        <a:latin typeface="+mn-lt"/>
                        <a:ea typeface="Calibri"/>
                        <a:cs typeface="Calibri"/>
                      </a:endParaRPr>
                    </a:p>
                  </a:txBody>
                  <a:tcPr marL="17796" marR="17796" marT="0" marB="0"/>
                </a:tc>
              </a:tr>
            </a:tbl>
          </a:graphicData>
        </a:graphic>
      </p:graphicFrame>
    </p:spTree>
    <p:extLst>
      <p:ext uri="{BB962C8B-B14F-4D97-AF65-F5344CB8AC3E}">
        <p14:creationId xmlns:p14="http://schemas.microsoft.com/office/powerpoint/2010/main" val="13723381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107504" y="1124744"/>
            <a:ext cx="8856984" cy="5400600"/>
          </a:xfrm>
        </p:spPr>
        <p:txBody>
          <a:bodyPr>
            <a:noAutofit/>
          </a:bodyPr>
          <a:lstStyle/>
          <a:p>
            <a:pPr>
              <a:spcAft>
                <a:spcPts val="500"/>
              </a:spcAft>
            </a:pPr>
            <a:r>
              <a:rPr lang="cs-CZ" sz="2400" dirty="0" smtClean="0"/>
              <a:t>špatný technický stav vybraných kulturních památek</a:t>
            </a:r>
          </a:p>
          <a:p>
            <a:pPr lvl="0">
              <a:spcAft>
                <a:spcPts val="500"/>
              </a:spcAft>
            </a:pPr>
            <a:r>
              <a:rPr lang="cs-CZ" sz="2400" dirty="0" smtClean="0"/>
              <a:t>kvalita vybavenosti základních škol a kapacita předškolních zařízení </a:t>
            </a:r>
          </a:p>
          <a:p>
            <a:pPr lvl="0">
              <a:spcAft>
                <a:spcPts val="500"/>
              </a:spcAft>
            </a:pPr>
            <a:r>
              <a:rPr lang="cs-CZ" sz="2400" dirty="0" smtClean="0"/>
              <a:t>kvalita sociálních a návazných služeb v regionu</a:t>
            </a:r>
          </a:p>
          <a:p>
            <a:pPr lvl="0">
              <a:spcAft>
                <a:spcPts val="500"/>
              </a:spcAft>
            </a:pPr>
            <a:r>
              <a:rPr lang="cs-CZ" sz="2400" dirty="0" smtClean="0"/>
              <a:t>neexistence sociálního bydlení </a:t>
            </a:r>
          </a:p>
          <a:p>
            <a:pPr lvl="0">
              <a:spcAft>
                <a:spcPts val="500"/>
              </a:spcAft>
            </a:pPr>
            <a:r>
              <a:rPr lang="cs-CZ" sz="2400" dirty="0" smtClean="0"/>
              <a:t>nadměrné dopravní zatížení a bezpečnost dopravy v obcích </a:t>
            </a:r>
          </a:p>
          <a:p>
            <a:pPr lvl="0">
              <a:spcAft>
                <a:spcPts val="500"/>
              </a:spcAft>
            </a:pPr>
            <a:r>
              <a:rPr lang="cs-CZ" sz="2400" dirty="0" smtClean="0"/>
              <a:t>rozvoj zemědělského i nezemědělského podnikání</a:t>
            </a:r>
          </a:p>
          <a:p>
            <a:pPr lvl="0">
              <a:spcAft>
                <a:spcPts val="500"/>
              </a:spcAft>
            </a:pPr>
            <a:r>
              <a:rPr lang="cs-CZ" sz="2400" dirty="0" smtClean="0"/>
              <a:t>zlepšení hospodářské i rekreační funkce lesů</a:t>
            </a:r>
          </a:p>
          <a:p>
            <a:pPr lvl="0"/>
            <a:r>
              <a:rPr lang="cs-CZ" sz="2400" dirty="0" smtClean="0"/>
              <a:t>zvýšení zaměstnanosti osob sociálně vyloučených či ohrožených sociálním vyloučením </a:t>
            </a:r>
          </a:p>
          <a:p>
            <a:endParaRPr lang="cs-CZ" sz="2000" dirty="0"/>
          </a:p>
        </p:txBody>
      </p:sp>
      <p:sp>
        <p:nvSpPr>
          <p:cNvPr id="4" name="Nadpis 1"/>
          <p:cNvSpPr>
            <a:spLocks noGrp="1"/>
          </p:cNvSpPr>
          <p:nvPr>
            <p:ph type="title"/>
          </p:nvPr>
        </p:nvSpPr>
        <p:spPr>
          <a:xfrm>
            <a:off x="755576" y="0"/>
            <a:ext cx="7992888" cy="1052736"/>
          </a:xfrm>
        </p:spPr>
        <p:txBody>
          <a:bodyPr>
            <a:normAutofit fontScale="90000"/>
          </a:bodyPr>
          <a:lstStyle/>
          <a:p>
            <a:r>
              <a:rPr lang="cs-CZ" dirty="0" smtClean="0"/>
              <a:t>Opatření SCLLD a dotační možnosti </a:t>
            </a:r>
            <a:endParaRPr lang="cs-CZ" dirty="0"/>
          </a:p>
        </p:txBody>
      </p:sp>
      <p:pic>
        <p:nvPicPr>
          <p:cNvPr id="5"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17956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67544" y="908720"/>
            <a:ext cx="8229600" cy="6041100"/>
          </a:xfrm>
        </p:spPr>
        <p:txBody>
          <a:bodyPr/>
          <a:lstStyle/>
          <a:p>
            <a:r>
              <a:rPr lang="cs-CZ" dirty="0" smtClean="0"/>
              <a:t>Integrovaný regionální operační program</a:t>
            </a:r>
          </a:p>
          <a:p>
            <a:endParaRPr lang="cs-CZ" dirty="0" smtClean="0"/>
          </a:p>
          <a:p>
            <a:endParaRPr lang="cs-CZ" dirty="0"/>
          </a:p>
          <a:p>
            <a:r>
              <a:rPr lang="cs-CZ" dirty="0" smtClean="0"/>
              <a:t>Program rozvoje venkova</a:t>
            </a:r>
          </a:p>
          <a:p>
            <a:endParaRPr lang="cs-CZ" dirty="0" smtClean="0"/>
          </a:p>
          <a:p>
            <a:endParaRPr lang="cs-CZ" dirty="0"/>
          </a:p>
          <a:p>
            <a:r>
              <a:rPr lang="cs-CZ" dirty="0" smtClean="0"/>
              <a:t>Operační program zaměstnanost</a:t>
            </a:r>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8752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274"/>
            <a:ext cx="8229600" cy="785242"/>
          </a:xfrm>
        </p:spPr>
        <p:txBody>
          <a:bodyPr/>
          <a:lstStyle/>
          <a:p>
            <a:r>
              <a:rPr lang="cs-CZ" dirty="0" smtClean="0"/>
              <a:t>IROP</a:t>
            </a:r>
            <a:endParaRPr lang="cs-CZ" dirty="0"/>
          </a:p>
        </p:txBody>
      </p:sp>
      <p:sp>
        <p:nvSpPr>
          <p:cNvPr id="3" name="Zástupný symbol pro obsah 2"/>
          <p:cNvSpPr>
            <a:spLocks noGrp="1"/>
          </p:cNvSpPr>
          <p:nvPr>
            <p:ph idx="1"/>
          </p:nvPr>
        </p:nvSpPr>
        <p:spPr>
          <a:xfrm>
            <a:off x="395536" y="1268760"/>
            <a:ext cx="8229600" cy="4572000"/>
          </a:xfrm>
        </p:spPr>
        <p:txBody>
          <a:bodyPr>
            <a:normAutofit fontScale="62500" lnSpcReduction="20000"/>
          </a:bodyPr>
          <a:lstStyle/>
          <a:p>
            <a:r>
              <a:rPr lang="cs-CZ" sz="3800" dirty="0" smtClean="0"/>
              <a:t>Celková alokace </a:t>
            </a:r>
            <a:r>
              <a:rPr lang="cs-CZ" sz="3800" dirty="0" smtClean="0">
                <a:solidFill>
                  <a:schemeClr val="accent1"/>
                </a:solidFill>
              </a:rPr>
              <a:t>74 847 200 </a:t>
            </a:r>
            <a:r>
              <a:rPr lang="cs-CZ" sz="3800" dirty="0" smtClean="0"/>
              <a:t>Kč</a:t>
            </a:r>
          </a:p>
          <a:p>
            <a:endParaRPr lang="cs-CZ" sz="3800" dirty="0"/>
          </a:p>
          <a:p>
            <a:r>
              <a:rPr lang="cs-CZ" sz="3800" dirty="0"/>
              <a:t>6</a:t>
            </a:r>
            <a:r>
              <a:rPr lang="cs-CZ" sz="3800" dirty="0" smtClean="0"/>
              <a:t> opatření 	</a:t>
            </a:r>
          </a:p>
          <a:p>
            <a:pPr marL="64008" indent="0">
              <a:buNone/>
            </a:pPr>
            <a:endParaRPr lang="cs-CZ" dirty="0" smtClean="0"/>
          </a:p>
          <a:p>
            <a:pPr lvl="3">
              <a:buFont typeface="Wingdings" panose="05000000000000000000" pitchFamily="2" charset="2"/>
              <a:buChar char="Ø"/>
            </a:pPr>
            <a:r>
              <a:rPr lang="cs-CZ" sz="2900" dirty="0"/>
              <a:t>Vzdělávání </a:t>
            </a:r>
            <a:r>
              <a:rPr lang="cs-CZ" sz="2900" i="1" dirty="0" smtClean="0"/>
              <a:t>13 329 040 Kč</a:t>
            </a:r>
          </a:p>
          <a:p>
            <a:pPr lvl="3">
              <a:buFont typeface="Wingdings" panose="05000000000000000000" pitchFamily="2" charset="2"/>
              <a:buChar char="Ø"/>
            </a:pPr>
            <a:endParaRPr lang="cs-CZ" sz="2900" dirty="0" smtClean="0"/>
          </a:p>
          <a:p>
            <a:pPr lvl="3">
              <a:buFont typeface="Wingdings" panose="05000000000000000000" pitchFamily="2" charset="2"/>
              <a:buChar char="Ø"/>
            </a:pPr>
            <a:r>
              <a:rPr lang="cs-CZ" sz="2900" dirty="0" smtClean="0"/>
              <a:t>Kulturní dědictví </a:t>
            </a:r>
            <a:r>
              <a:rPr lang="cs-CZ" sz="2900" i="1" dirty="0" smtClean="0"/>
              <a:t>4 500 000 Kč</a:t>
            </a:r>
          </a:p>
          <a:p>
            <a:pPr marL="1161288" lvl="3" indent="0">
              <a:buNone/>
            </a:pPr>
            <a:endParaRPr lang="cs-CZ" sz="2900" dirty="0" smtClean="0"/>
          </a:p>
          <a:p>
            <a:pPr lvl="3">
              <a:buFont typeface="Wingdings" panose="05000000000000000000" pitchFamily="2" charset="2"/>
              <a:buChar char="Ø"/>
            </a:pPr>
            <a:r>
              <a:rPr lang="cs-CZ" sz="2900" dirty="0" smtClean="0"/>
              <a:t>Kvalitní sociální služby 3 014 080 Kč</a:t>
            </a:r>
          </a:p>
          <a:p>
            <a:pPr lvl="3">
              <a:buFont typeface="Wingdings" panose="05000000000000000000" pitchFamily="2" charset="2"/>
              <a:buChar char="Ø"/>
            </a:pPr>
            <a:endParaRPr lang="cs-CZ" sz="2900" dirty="0" smtClean="0"/>
          </a:p>
          <a:p>
            <a:pPr lvl="3">
              <a:buFont typeface="Wingdings" panose="05000000000000000000" pitchFamily="2" charset="2"/>
              <a:buChar char="Ø"/>
            </a:pPr>
            <a:r>
              <a:rPr lang="cs-CZ" sz="2900" dirty="0" smtClean="0"/>
              <a:t>Sociální bydlení 6 530 080 Kč</a:t>
            </a:r>
          </a:p>
          <a:p>
            <a:pPr lvl="3">
              <a:buFont typeface="Wingdings" panose="05000000000000000000" pitchFamily="2" charset="2"/>
              <a:buChar char="Ø"/>
            </a:pPr>
            <a:endParaRPr lang="cs-CZ" sz="2900" dirty="0" smtClean="0"/>
          </a:p>
          <a:p>
            <a:pPr lvl="3">
              <a:buFont typeface="Wingdings" panose="05000000000000000000" pitchFamily="2" charset="2"/>
              <a:buChar char="Ø"/>
            </a:pPr>
            <a:r>
              <a:rPr lang="cs-CZ" sz="2900" dirty="0" smtClean="0"/>
              <a:t>Bezpečná doprava 44 474 000 Kč</a:t>
            </a:r>
          </a:p>
          <a:p>
            <a:pPr lvl="3">
              <a:buFont typeface="Wingdings" panose="05000000000000000000" pitchFamily="2" charset="2"/>
              <a:buChar char="Ø"/>
            </a:pPr>
            <a:endParaRPr lang="cs-CZ" sz="2900" dirty="0" smtClean="0"/>
          </a:p>
          <a:p>
            <a:pPr lvl="3">
              <a:buFont typeface="Wingdings" panose="05000000000000000000" pitchFamily="2" charset="2"/>
              <a:buChar char="Ø"/>
            </a:pPr>
            <a:r>
              <a:rPr lang="cs-CZ" sz="2900" dirty="0" smtClean="0"/>
              <a:t>Sociální podnikání 3 000 000 Kč</a:t>
            </a:r>
            <a:endParaRPr lang="cs-CZ" sz="2900" dirty="0"/>
          </a:p>
          <a:p>
            <a:pPr lvl="3">
              <a:buFont typeface="Wingdings" panose="05000000000000000000" pitchFamily="2" charset="2"/>
              <a:buChar char="Ø"/>
            </a:pPr>
            <a:endParaRPr lang="cs-CZ" sz="2400" dirty="0" smtClean="0"/>
          </a:p>
          <a:p>
            <a:pPr marL="1161288" lvl="3" indent="0">
              <a:buNone/>
            </a:pPr>
            <a:endParaRPr lang="cs-CZ" dirty="0" smtClean="0"/>
          </a:p>
          <a:p>
            <a:pPr lvl="8">
              <a:buFont typeface="Wingdings" panose="05000000000000000000" pitchFamily="2" charset="2"/>
              <a:buChar char="Ø"/>
            </a:pPr>
            <a:endParaRPr lang="cs-CZ" dirty="0"/>
          </a:p>
        </p:txBody>
      </p:sp>
      <p:pic>
        <p:nvPicPr>
          <p:cNvPr id="4" name="Picture 2" descr="I:\DATA\propagace_publicita\Logo_MAS21_2013_Martinovsky\Logo_final\Barevne\MAS21_logo_RGB.t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44408" y="6622210"/>
            <a:ext cx="563314" cy="2058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6513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Zástupný symbol pro obsah 2"/>
          <p:cNvGraphicFramePr>
            <a:graphicFrameLocks noGrp="1"/>
          </p:cNvGraphicFramePr>
          <p:nvPr>
            <p:ph idx="1"/>
            <p:extLst>
              <p:ext uri="{D42A27DB-BD31-4B8C-83A1-F6EECF244321}">
                <p14:modId xmlns:p14="http://schemas.microsoft.com/office/powerpoint/2010/main" val="3717414797"/>
              </p:ext>
            </p:extLst>
          </p:nvPr>
        </p:nvGraphicFramePr>
        <p:xfrm>
          <a:off x="4370" y="9178"/>
          <a:ext cx="9139629" cy="6848821"/>
        </p:xfrm>
        <a:graphic>
          <a:graphicData uri="http://schemas.openxmlformats.org/drawingml/2006/table">
            <a:tbl>
              <a:tblPr firstRow="1" firstCol="1" bandRow="1">
                <a:tableStyleId>{5C22544A-7EE6-4342-B048-85BDC9FD1C3A}</a:tableStyleId>
              </a:tblPr>
              <a:tblGrid>
                <a:gridCol w="2357333"/>
                <a:gridCol w="6782296"/>
              </a:tblGrid>
              <a:tr h="445942">
                <a:tc>
                  <a:txBody>
                    <a:bodyPr/>
                    <a:lstStyle/>
                    <a:p>
                      <a:pPr algn="just">
                        <a:lnSpc>
                          <a:spcPct val="115000"/>
                        </a:lnSpc>
                        <a:spcAft>
                          <a:spcPts val="1000"/>
                        </a:spcAft>
                      </a:pPr>
                      <a:r>
                        <a:rPr lang="cs-CZ" sz="2130" b="0" dirty="0" smtClean="0">
                          <a:effectLst/>
                        </a:rPr>
                        <a:t>Opatření CLLD:</a:t>
                      </a:r>
                      <a:endParaRPr lang="cs-CZ" sz="213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130" dirty="0">
                          <a:effectLst/>
                        </a:rPr>
                        <a:t>1.1 Kulturní dědictví</a:t>
                      </a:r>
                      <a:endParaRPr lang="cs-CZ" sz="2130" dirty="0">
                        <a:effectLst/>
                        <a:latin typeface="Calibri"/>
                        <a:ea typeface="Calibri"/>
                        <a:cs typeface="Calibri"/>
                      </a:endParaRPr>
                    </a:p>
                  </a:txBody>
                  <a:tcPr marL="68580" marR="68580" marT="0" marB="0"/>
                </a:tc>
              </a:tr>
              <a:tr h="768520">
                <a:tc>
                  <a:txBody>
                    <a:bodyPr/>
                    <a:lstStyle/>
                    <a:p>
                      <a:pPr algn="l">
                        <a:lnSpc>
                          <a:spcPct val="115000"/>
                        </a:lnSpc>
                        <a:spcAft>
                          <a:spcPts val="1000"/>
                        </a:spcAft>
                      </a:pPr>
                      <a:r>
                        <a:rPr lang="cs-CZ" sz="2130" b="0" dirty="0" smtClean="0">
                          <a:effectLst/>
                        </a:rPr>
                        <a:t>SC </a:t>
                      </a:r>
                      <a:r>
                        <a:rPr lang="cs-CZ" sz="2130" b="0" dirty="0">
                          <a:effectLst/>
                        </a:rPr>
                        <a:t>IROP:</a:t>
                      </a:r>
                      <a:endParaRPr lang="cs-CZ" sz="213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130" dirty="0" smtClean="0">
                          <a:effectLst/>
                        </a:rPr>
                        <a:t>3</a:t>
                      </a:r>
                      <a:r>
                        <a:rPr lang="cs-CZ" sz="2130" dirty="0">
                          <a:effectLst/>
                        </a:rPr>
                        <a:t>. </a:t>
                      </a:r>
                      <a:r>
                        <a:rPr lang="cs-CZ" sz="2130" dirty="0" smtClean="0">
                          <a:effectLst/>
                        </a:rPr>
                        <a:t>1. </a:t>
                      </a:r>
                      <a:r>
                        <a:rPr lang="cs-CZ" sz="2130" dirty="0">
                          <a:effectLst/>
                        </a:rPr>
                        <a:t>Zefektivnění prezentace, posílení ochrany a rozvoje kulturního dědictví</a:t>
                      </a:r>
                      <a:endParaRPr lang="cs-CZ" sz="2130" dirty="0">
                        <a:effectLst/>
                        <a:latin typeface="Calibri"/>
                        <a:ea typeface="Calibri"/>
                        <a:cs typeface="Calibri"/>
                      </a:endParaRPr>
                    </a:p>
                  </a:txBody>
                  <a:tcPr marL="68580" marR="68580" marT="0" marB="0"/>
                </a:tc>
              </a:tr>
              <a:tr h="2833034">
                <a:tc>
                  <a:txBody>
                    <a:bodyPr/>
                    <a:lstStyle/>
                    <a:p>
                      <a:pPr algn="l">
                        <a:lnSpc>
                          <a:spcPct val="115000"/>
                        </a:lnSpc>
                        <a:spcAft>
                          <a:spcPts val="1000"/>
                        </a:spcAft>
                      </a:pPr>
                      <a:r>
                        <a:rPr lang="cs-CZ" sz="2130" b="0" dirty="0">
                          <a:effectLst/>
                        </a:rPr>
                        <a:t>Možná témata projektů:</a:t>
                      </a:r>
                      <a:endParaRPr lang="cs-CZ" sz="213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130" dirty="0">
                          <a:effectLst/>
                        </a:rPr>
                        <a:t>Revitalizace památek uvedených na indikativním seznamu světového dědictví UNESCO v kategorii kulturní dědictví – městská památková zóna M</a:t>
                      </a:r>
                      <a:r>
                        <a:rPr lang="cs-CZ" sz="2130" dirty="0" smtClean="0">
                          <a:effectLst/>
                        </a:rPr>
                        <a:t>. Lázně</a:t>
                      </a:r>
                      <a:r>
                        <a:rPr lang="cs-CZ" sz="2130" dirty="0">
                          <a:effectLst/>
                        </a:rPr>
                        <a:t>, městská památková rezervace Fr. Lázně a na indikativním seznamu </a:t>
                      </a:r>
                      <a:r>
                        <a:rPr lang="cs-CZ" sz="2130" dirty="0" smtClean="0">
                          <a:effectLst/>
                        </a:rPr>
                        <a:t>NKP – </a:t>
                      </a:r>
                      <a:r>
                        <a:rPr lang="cs-CZ" sz="2130" dirty="0">
                          <a:effectLst/>
                        </a:rPr>
                        <a:t>Kostel Dobrého pastýře v Podhradí.</a:t>
                      </a:r>
                      <a:endParaRPr lang="cs-CZ" sz="2130" dirty="0">
                        <a:effectLst/>
                        <a:latin typeface="Calibri"/>
                        <a:ea typeface="Calibri"/>
                        <a:cs typeface="Calibri"/>
                      </a:endParaRPr>
                    </a:p>
                  </a:txBody>
                  <a:tcPr marL="68580" marR="68580" marT="0" marB="0"/>
                </a:tc>
              </a:tr>
              <a:tr h="923302">
                <a:tc>
                  <a:txBody>
                    <a:bodyPr/>
                    <a:lstStyle/>
                    <a:p>
                      <a:pPr algn="l">
                        <a:lnSpc>
                          <a:spcPct val="115000"/>
                        </a:lnSpc>
                        <a:spcAft>
                          <a:spcPts val="1000"/>
                        </a:spcAft>
                      </a:pPr>
                      <a:r>
                        <a:rPr lang="cs-CZ" sz="2130" b="0" dirty="0">
                          <a:effectLst/>
                        </a:rPr>
                        <a:t>Možní příjemci dotace:</a:t>
                      </a:r>
                      <a:endParaRPr lang="cs-CZ" sz="213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130" dirty="0">
                          <a:effectLst/>
                        </a:rPr>
                        <a:t>Vlastníci památek</a:t>
                      </a:r>
                      <a:endParaRPr lang="cs-CZ" sz="2130" dirty="0">
                        <a:effectLst/>
                        <a:latin typeface="Calibri"/>
                        <a:ea typeface="Calibri"/>
                        <a:cs typeface="Calibri"/>
                      </a:endParaRPr>
                    </a:p>
                  </a:txBody>
                  <a:tcPr marL="68580" marR="68580" marT="0" marB="0"/>
                </a:tc>
              </a:tr>
              <a:tr h="1878023">
                <a:tc>
                  <a:txBody>
                    <a:bodyPr/>
                    <a:lstStyle/>
                    <a:p>
                      <a:pPr algn="l">
                        <a:lnSpc>
                          <a:spcPct val="115000"/>
                        </a:lnSpc>
                        <a:spcAft>
                          <a:spcPts val="1000"/>
                        </a:spcAft>
                      </a:pPr>
                      <a:r>
                        <a:rPr lang="cs-CZ" sz="2130" b="0" dirty="0" smtClean="0">
                          <a:effectLst/>
                        </a:rPr>
                        <a:t>Min./max. </a:t>
                      </a:r>
                      <a:r>
                        <a:rPr lang="cs-CZ" sz="2130" b="0" dirty="0">
                          <a:effectLst/>
                        </a:rPr>
                        <a:t>celkové </a:t>
                      </a:r>
                      <a:r>
                        <a:rPr lang="cs-CZ" sz="2130" b="0" dirty="0" err="1" smtClean="0">
                          <a:effectLst/>
                        </a:rPr>
                        <a:t>zp</a:t>
                      </a:r>
                      <a:r>
                        <a:rPr lang="cs-CZ" sz="2130" b="0" dirty="0" smtClean="0">
                          <a:effectLst/>
                        </a:rPr>
                        <a:t>. </a:t>
                      </a:r>
                      <a:r>
                        <a:rPr lang="cs-CZ" sz="2130" b="0" dirty="0">
                          <a:effectLst/>
                        </a:rPr>
                        <a:t>výdaje v Kč:</a:t>
                      </a:r>
                      <a:endParaRPr lang="cs-CZ" sz="2130" b="0" dirty="0">
                        <a:effectLst/>
                        <a:latin typeface="Calibri"/>
                        <a:ea typeface="Calibri"/>
                        <a:cs typeface="Calibri"/>
                      </a:endParaRPr>
                    </a:p>
                  </a:txBody>
                  <a:tcPr marL="68580" marR="68580" marT="0" marB="0"/>
                </a:tc>
                <a:tc>
                  <a:txBody>
                    <a:bodyPr/>
                    <a:lstStyle/>
                    <a:p>
                      <a:pPr algn="just">
                        <a:lnSpc>
                          <a:spcPct val="115000"/>
                        </a:lnSpc>
                        <a:spcAft>
                          <a:spcPts val="1000"/>
                        </a:spcAft>
                      </a:pPr>
                      <a:r>
                        <a:rPr lang="cs-CZ" sz="2130" dirty="0">
                          <a:effectLst/>
                        </a:rPr>
                        <a:t>50 000 – 2 500 000</a:t>
                      </a:r>
                      <a:endParaRPr lang="cs-CZ" sz="2130" dirty="0">
                        <a:effectLst/>
                        <a:latin typeface="Calibri"/>
                        <a:ea typeface="Calibri"/>
                        <a:cs typeface="Calibri"/>
                      </a:endParaRPr>
                    </a:p>
                  </a:txBody>
                  <a:tcPr marL="68580" marR="68580" marT="0" marB="0"/>
                </a:tc>
              </a:tr>
            </a:tbl>
          </a:graphicData>
        </a:graphic>
      </p:graphicFrame>
    </p:spTree>
    <p:extLst>
      <p:ext uri="{BB962C8B-B14F-4D97-AF65-F5344CB8AC3E}">
        <p14:creationId xmlns:p14="http://schemas.microsoft.com/office/powerpoint/2010/main" val="4922478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lent">
  <a:themeElements>
    <a:clrScheme name="Vlastní 1">
      <a:dk1>
        <a:srgbClr val="000000"/>
      </a:dk1>
      <a:lt1>
        <a:srgbClr val="FFFFFF"/>
      </a:lt1>
      <a:dk2>
        <a:srgbClr val="666666"/>
      </a:dk2>
      <a:lt2>
        <a:srgbClr val="D2D2D2"/>
      </a:lt2>
      <a:accent1>
        <a:srgbClr val="92D050"/>
      </a:accent1>
      <a:accent2>
        <a:srgbClr val="00B050"/>
      </a:accent2>
      <a:accent3>
        <a:srgbClr val="9C007F"/>
      </a:accent3>
      <a:accent4>
        <a:srgbClr val="68007F"/>
      </a:accent4>
      <a:accent5>
        <a:srgbClr val="005BD3"/>
      </a:accent5>
      <a:accent6>
        <a:srgbClr val="00349E"/>
      </a:accent6>
      <a:hlink>
        <a:srgbClr val="17BBFD"/>
      </a:hlink>
      <a:folHlink>
        <a:srgbClr val="FF79C2"/>
      </a:folHlink>
    </a:clrScheme>
    <a:fontScheme name="Talent">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Talent">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3260</TotalTime>
  <Words>2072</Words>
  <Application>Microsoft Office PowerPoint</Application>
  <PresentationFormat>Předvádění na obrazovce (4:3)</PresentationFormat>
  <Paragraphs>527</Paragraphs>
  <Slides>28</Slides>
  <Notes>28</Notes>
  <HiddenSlides>0</HiddenSlides>
  <MMClips>0</MMClips>
  <ScaleCrop>false</ScaleCrop>
  <HeadingPairs>
    <vt:vector size="4" baseType="variant">
      <vt:variant>
        <vt:lpstr>Motiv</vt:lpstr>
      </vt:variant>
      <vt:variant>
        <vt:i4>1</vt:i4>
      </vt:variant>
      <vt:variant>
        <vt:lpstr>Nadpisy snímků</vt:lpstr>
      </vt:variant>
      <vt:variant>
        <vt:i4>28</vt:i4>
      </vt:variant>
    </vt:vector>
  </HeadingPairs>
  <TitlesOfParts>
    <vt:vector size="29" baseType="lpstr">
      <vt:lpstr>Talent</vt:lpstr>
      <vt:lpstr>Strategie komunitně vedeného místního rozvoje pro území MAS 21 2014 +  a dotační možnosti</vt:lpstr>
      <vt:lpstr>Struktura SCLLD a její zpracování</vt:lpstr>
      <vt:lpstr>Analytická část </vt:lpstr>
      <vt:lpstr>4 strategické cíle</vt:lpstr>
      <vt:lpstr>Prezentace aplikace PowerPoint</vt:lpstr>
      <vt:lpstr>Opatření SCLLD a dotační možnosti </vt:lpstr>
      <vt:lpstr>Prezentace aplikace PowerPoint</vt:lpstr>
      <vt:lpstr>IROP</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PRV</vt:lpstr>
      <vt:lpstr>Prezentace aplikace PowerPoint</vt:lpstr>
      <vt:lpstr>Prezentace aplikace PowerPoint</vt:lpstr>
      <vt:lpstr>Prezentace aplikace PowerPoint</vt:lpstr>
      <vt:lpstr>Prezentace aplikace PowerPoint</vt:lpstr>
      <vt:lpstr>Prezentace aplikace PowerPoint</vt:lpstr>
      <vt:lpstr>OPZ</vt:lpstr>
      <vt:lpstr>Prezentace aplikace PowerPoint</vt:lpstr>
      <vt:lpstr>Prezentace aplikace PowerPoint</vt:lpstr>
      <vt:lpstr>Prezentace aplikace PowerPoint</vt:lpstr>
      <vt:lpstr>Prezentace aplikace PowerPoint</vt:lpstr>
      <vt:lpstr>Způsob a míra financování </vt:lpstr>
      <vt:lpstr>Prezentace aplikace PowerPoint</vt:lpstr>
      <vt:lpstr>Přehled termínů</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 komunitně vedeného místního rozvoje pro území MAS 21  a dotační možnosti</dc:title>
  <dc:creator>terminal.slabejova</dc:creator>
  <cp:lastModifiedBy>terminal.slabejova</cp:lastModifiedBy>
  <cp:revision>114</cp:revision>
  <cp:lastPrinted>2015-11-16T07:42:03Z</cp:lastPrinted>
  <dcterms:created xsi:type="dcterms:W3CDTF">2015-10-21T06:52:01Z</dcterms:created>
  <dcterms:modified xsi:type="dcterms:W3CDTF">2015-11-16T07:50:45Z</dcterms:modified>
</cp:coreProperties>
</file>